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85" r:id="rId3"/>
    <p:sldId id="286" r:id="rId4"/>
    <p:sldId id="257" r:id="rId5"/>
    <p:sldId id="259" r:id="rId6"/>
    <p:sldId id="282" r:id="rId7"/>
    <p:sldId id="261" r:id="rId8"/>
    <p:sldId id="283" r:id="rId9"/>
    <p:sldId id="294" r:id="rId10"/>
    <p:sldId id="284" r:id="rId11"/>
    <p:sldId id="263" r:id="rId12"/>
    <p:sldId id="293" r:id="rId13"/>
    <p:sldId id="264" r:id="rId14"/>
    <p:sldId id="265" r:id="rId15"/>
    <p:sldId id="280" r:id="rId16"/>
    <p:sldId id="274" r:id="rId17"/>
    <p:sldId id="279" r:id="rId18"/>
    <p:sldId id="275" r:id="rId19"/>
    <p:sldId id="266" r:id="rId20"/>
    <p:sldId id="267" r:id="rId21"/>
    <p:sldId id="268" r:id="rId22"/>
    <p:sldId id="269" r:id="rId23"/>
    <p:sldId id="289" r:id="rId24"/>
    <p:sldId id="295" r:id="rId25"/>
    <p:sldId id="270" r:id="rId26"/>
    <p:sldId id="271" r:id="rId27"/>
    <p:sldId id="287" r:id="rId28"/>
    <p:sldId id="288" r:id="rId29"/>
    <p:sldId id="272" r:id="rId30"/>
    <p:sldId id="273" r:id="rId31"/>
    <p:sldId id="290" r:id="rId32"/>
    <p:sldId id="291" r:id="rId33"/>
    <p:sldId id="292" r:id="rId34"/>
    <p:sldId id="278" r:id="rId35"/>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52"/>
    <p:restoredTop sz="91463"/>
  </p:normalViewPr>
  <p:slideViewPr>
    <p:cSldViewPr snapToGrid="0" snapToObjects="1">
      <p:cViewPr varScale="1">
        <p:scale>
          <a:sx n="117" d="100"/>
          <a:sy n="117" d="100"/>
        </p:scale>
        <p:origin x="192"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341979-7EAE-4CE4-A487-5E730B0B3F70}" type="doc">
      <dgm:prSet loTypeId="urn:microsoft.com/office/officeart/2005/8/layout/hierarchy1" loCatId="hierarchy" qsTypeId="urn:microsoft.com/office/officeart/2005/8/quickstyle/simple4" qsCatId="simple" csTypeId="urn:microsoft.com/office/officeart/2005/8/colors/accent6_2" csCatId="accent6"/>
      <dgm:spPr/>
      <dgm:t>
        <a:bodyPr/>
        <a:lstStyle/>
        <a:p>
          <a:endParaRPr lang="en-US"/>
        </a:p>
      </dgm:t>
    </dgm:pt>
    <dgm:pt modelId="{73803205-B852-4393-AEF1-C3A5BB66165A}">
      <dgm:prSet/>
      <dgm:spPr/>
      <dgm:t>
        <a:bodyPr/>
        <a:lstStyle/>
        <a:p>
          <a:r>
            <a:rPr kumimoji="1" lang="en-US" dirty="0" err="1"/>
            <a:t>Tid</a:t>
          </a:r>
          <a:r>
            <a:rPr kumimoji="1" lang="zh-CN" dirty="0"/>
            <a:t>的网页中包括</a:t>
          </a:r>
          <a:r>
            <a:rPr kumimoji="1" lang="en-US" dirty="0"/>
            <a:t>T</a:t>
          </a:r>
          <a:r>
            <a:rPr kumimoji="1" lang="zh-CN" dirty="0"/>
            <a:t>联赛周边产品以及乒乓球用品🏓</a:t>
          </a:r>
          <a:endParaRPr lang="en-US" dirty="0"/>
        </a:p>
      </dgm:t>
    </dgm:pt>
    <dgm:pt modelId="{E11349C1-5D8A-4339-8F6D-7A27FD3AB620}" type="parTrans" cxnId="{E6C29059-3024-425E-A967-49BC7A43B559}">
      <dgm:prSet/>
      <dgm:spPr/>
      <dgm:t>
        <a:bodyPr/>
        <a:lstStyle/>
        <a:p>
          <a:endParaRPr lang="en-US"/>
        </a:p>
      </dgm:t>
    </dgm:pt>
    <dgm:pt modelId="{F39AD0AC-AC25-4D71-9315-A1596A47996B}" type="sibTrans" cxnId="{E6C29059-3024-425E-A967-49BC7A43B559}">
      <dgm:prSet/>
      <dgm:spPr/>
      <dgm:t>
        <a:bodyPr/>
        <a:lstStyle/>
        <a:p>
          <a:endParaRPr lang="en-US"/>
        </a:p>
      </dgm:t>
    </dgm:pt>
    <dgm:pt modelId="{AC6C0439-2A8C-463E-9F28-885889AEC709}">
      <dgm:prSet/>
      <dgm:spPr/>
      <dgm:t>
        <a:bodyPr/>
        <a:lstStyle/>
        <a:p>
          <a:r>
            <a:rPr kumimoji="1" lang="en-US"/>
            <a:t>-</a:t>
          </a:r>
          <a:r>
            <a:rPr kumimoji="1" lang="zh-CN"/>
            <a:t>其中最有特色且与其他同等规模乒乓球联赛最大的不同点在于，设计了许多周边产品，丰富了联赛的收入结构与商业规模。</a:t>
          </a:r>
          <a:endParaRPr lang="en-US"/>
        </a:p>
      </dgm:t>
    </dgm:pt>
    <dgm:pt modelId="{6983B540-CB13-4ACB-A390-35A3B87D8C8D}" type="parTrans" cxnId="{EF03D1EE-2F5B-4323-9B1B-CB8783CB09D8}">
      <dgm:prSet/>
      <dgm:spPr/>
      <dgm:t>
        <a:bodyPr/>
        <a:lstStyle/>
        <a:p>
          <a:endParaRPr lang="en-US"/>
        </a:p>
      </dgm:t>
    </dgm:pt>
    <dgm:pt modelId="{2A836708-4850-41C3-AA91-D38C730056B3}" type="sibTrans" cxnId="{EF03D1EE-2F5B-4323-9B1B-CB8783CB09D8}">
      <dgm:prSet/>
      <dgm:spPr/>
      <dgm:t>
        <a:bodyPr/>
        <a:lstStyle/>
        <a:p>
          <a:endParaRPr lang="en-US"/>
        </a:p>
      </dgm:t>
    </dgm:pt>
    <dgm:pt modelId="{CCCEC6A3-BE36-4008-9807-4A3561359962}">
      <dgm:prSet/>
      <dgm:spPr/>
      <dgm:t>
        <a:bodyPr/>
        <a:lstStyle/>
        <a:p>
          <a:r>
            <a:rPr kumimoji="1" lang="en-US"/>
            <a:t>-</a:t>
          </a:r>
          <a:r>
            <a:rPr kumimoji="1" lang="zh-CN"/>
            <a:t>周边产品由每个俱乐部进行设计，商品上印有各自俱乐部的</a:t>
          </a:r>
          <a:r>
            <a:rPr kumimoji="1" lang="en-US"/>
            <a:t>logo</a:t>
          </a:r>
          <a:r>
            <a:rPr kumimoji="1" lang="zh-CN"/>
            <a:t>、卡通形象以及有印有俱乐部每名球员名字的周边，粉丝可以根据个人喜爱购买相应球员的周边，获得了“粉丝经济”的效益。</a:t>
          </a:r>
          <a:endParaRPr lang="en-US"/>
        </a:p>
      </dgm:t>
    </dgm:pt>
    <dgm:pt modelId="{DE9DDC37-0368-47A3-8ACD-0453DB5B6DF3}" type="parTrans" cxnId="{2512D736-0BED-4C85-84B7-53CE4404A9D5}">
      <dgm:prSet/>
      <dgm:spPr/>
      <dgm:t>
        <a:bodyPr/>
        <a:lstStyle/>
        <a:p>
          <a:endParaRPr lang="en-US"/>
        </a:p>
      </dgm:t>
    </dgm:pt>
    <dgm:pt modelId="{68CDBF20-B369-45BB-B12C-A81A5373FB42}" type="sibTrans" cxnId="{2512D736-0BED-4C85-84B7-53CE4404A9D5}">
      <dgm:prSet/>
      <dgm:spPr/>
      <dgm:t>
        <a:bodyPr/>
        <a:lstStyle/>
        <a:p>
          <a:endParaRPr lang="en-US"/>
        </a:p>
      </dgm:t>
    </dgm:pt>
    <dgm:pt modelId="{04320942-937E-9042-BD3A-EAFF064229D3}" type="pres">
      <dgm:prSet presAssocID="{DF341979-7EAE-4CE4-A487-5E730B0B3F70}" presName="hierChild1" presStyleCnt="0">
        <dgm:presLayoutVars>
          <dgm:chPref val="1"/>
          <dgm:dir/>
          <dgm:animOne val="branch"/>
          <dgm:animLvl val="lvl"/>
          <dgm:resizeHandles/>
        </dgm:presLayoutVars>
      </dgm:prSet>
      <dgm:spPr/>
    </dgm:pt>
    <dgm:pt modelId="{11E6A4EF-6232-E549-8665-EC6CC5D41233}" type="pres">
      <dgm:prSet presAssocID="{73803205-B852-4393-AEF1-C3A5BB66165A}" presName="hierRoot1" presStyleCnt="0"/>
      <dgm:spPr/>
    </dgm:pt>
    <dgm:pt modelId="{06F2F3C1-9446-2847-B2C5-FD7EEED9DAB9}" type="pres">
      <dgm:prSet presAssocID="{73803205-B852-4393-AEF1-C3A5BB66165A}" presName="composite" presStyleCnt="0"/>
      <dgm:spPr/>
    </dgm:pt>
    <dgm:pt modelId="{8E95513B-FD1C-4D48-AF28-9FD4882F8A7C}" type="pres">
      <dgm:prSet presAssocID="{73803205-B852-4393-AEF1-C3A5BB66165A}" presName="background" presStyleLbl="node0" presStyleIdx="0" presStyleCnt="3"/>
      <dgm:spPr/>
    </dgm:pt>
    <dgm:pt modelId="{A95AC30A-083F-474A-AB07-3BBB7907E389}" type="pres">
      <dgm:prSet presAssocID="{73803205-B852-4393-AEF1-C3A5BB66165A}" presName="text" presStyleLbl="fgAcc0" presStyleIdx="0" presStyleCnt="3">
        <dgm:presLayoutVars>
          <dgm:chPref val="3"/>
        </dgm:presLayoutVars>
      </dgm:prSet>
      <dgm:spPr/>
    </dgm:pt>
    <dgm:pt modelId="{AA71E048-316F-2443-B2FA-5A3D27D5F0D5}" type="pres">
      <dgm:prSet presAssocID="{73803205-B852-4393-AEF1-C3A5BB66165A}" presName="hierChild2" presStyleCnt="0"/>
      <dgm:spPr/>
    </dgm:pt>
    <dgm:pt modelId="{8014CF44-FCE4-BE4B-8B9D-D2728729B8FD}" type="pres">
      <dgm:prSet presAssocID="{AC6C0439-2A8C-463E-9F28-885889AEC709}" presName="hierRoot1" presStyleCnt="0"/>
      <dgm:spPr/>
    </dgm:pt>
    <dgm:pt modelId="{E5503864-AA5B-9F4A-8E56-460E65E1858B}" type="pres">
      <dgm:prSet presAssocID="{AC6C0439-2A8C-463E-9F28-885889AEC709}" presName="composite" presStyleCnt="0"/>
      <dgm:spPr/>
    </dgm:pt>
    <dgm:pt modelId="{5A231AD7-48FD-254E-BEF2-E430F3738F7E}" type="pres">
      <dgm:prSet presAssocID="{AC6C0439-2A8C-463E-9F28-885889AEC709}" presName="background" presStyleLbl="node0" presStyleIdx="1" presStyleCnt="3"/>
      <dgm:spPr/>
    </dgm:pt>
    <dgm:pt modelId="{83668F2A-E221-A841-BD84-7AB041ECB416}" type="pres">
      <dgm:prSet presAssocID="{AC6C0439-2A8C-463E-9F28-885889AEC709}" presName="text" presStyleLbl="fgAcc0" presStyleIdx="1" presStyleCnt="3">
        <dgm:presLayoutVars>
          <dgm:chPref val="3"/>
        </dgm:presLayoutVars>
      </dgm:prSet>
      <dgm:spPr/>
    </dgm:pt>
    <dgm:pt modelId="{261BB1FE-3DCC-9E48-B511-2487E0FE0505}" type="pres">
      <dgm:prSet presAssocID="{AC6C0439-2A8C-463E-9F28-885889AEC709}" presName="hierChild2" presStyleCnt="0"/>
      <dgm:spPr/>
    </dgm:pt>
    <dgm:pt modelId="{CB8BC5CD-5815-F64B-92DE-2DE574624329}" type="pres">
      <dgm:prSet presAssocID="{CCCEC6A3-BE36-4008-9807-4A3561359962}" presName="hierRoot1" presStyleCnt="0"/>
      <dgm:spPr/>
    </dgm:pt>
    <dgm:pt modelId="{4CAAF571-AA8D-094F-946E-D4BEFD196E79}" type="pres">
      <dgm:prSet presAssocID="{CCCEC6A3-BE36-4008-9807-4A3561359962}" presName="composite" presStyleCnt="0"/>
      <dgm:spPr/>
    </dgm:pt>
    <dgm:pt modelId="{24A80933-A23D-BB43-89EE-983D56168EC5}" type="pres">
      <dgm:prSet presAssocID="{CCCEC6A3-BE36-4008-9807-4A3561359962}" presName="background" presStyleLbl="node0" presStyleIdx="2" presStyleCnt="3"/>
      <dgm:spPr/>
    </dgm:pt>
    <dgm:pt modelId="{D5B77BF2-17EB-B042-B718-6E41321CAACE}" type="pres">
      <dgm:prSet presAssocID="{CCCEC6A3-BE36-4008-9807-4A3561359962}" presName="text" presStyleLbl="fgAcc0" presStyleIdx="2" presStyleCnt="3">
        <dgm:presLayoutVars>
          <dgm:chPref val="3"/>
        </dgm:presLayoutVars>
      </dgm:prSet>
      <dgm:spPr/>
    </dgm:pt>
    <dgm:pt modelId="{8433D33A-EF00-FD45-AE42-E0689D0FDD63}" type="pres">
      <dgm:prSet presAssocID="{CCCEC6A3-BE36-4008-9807-4A3561359962}" presName="hierChild2" presStyleCnt="0"/>
      <dgm:spPr/>
    </dgm:pt>
  </dgm:ptLst>
  <dgm:cxnLst>
    <dgm:cxn modelId="{2512D736-0BED-4C85-84B7-53CE4404A9D5}" srcId="{DF341979-7EAE-4CE4-A487-5E730B0B3F70}" destId="{CCCEC6A3-BE36-4008-9807-4A3561359962}" srcOrd="2" destOrd="0" parTransId="{DE9DDC37-0368-47A3-8ACD-0453DB5B6DF3}" sibTransId="{68CDBF20-B369-45BB-B12C-A81A5373FB42}"/>
    <dgm:cxn modelId="{75EC0345-6DB5-5548-9FAC-233A8749020A}" type="presOf" srcId="{73803205-B852-4393-AEF1-C3A5BB66165A}" destId="{A95AC30A-083F-474A-AB07-3BBB7907E389}" srcOrd="0" destOrd="0" presId="urn:microsoft.com/office/officeart/2005/8/layout/hierarchy1"/>
    <dgm:cxn modelId="{E6C29059-3024-425E-A967-49BC7A43B559}" srcId="{DF341979-7EAE-4CE4-A487-5E730B0B3F70}" destId="{73803205-B852-4393-AEF1-C3A5BB66165A}" srcOrd="0" destOrd="0" parTransId="{E11349C1-5D8A-4339-8F6D-7A27FD3AB620}" sibTransId="{F39AD0AC-AC25-4D71-9315-A1596A47996B}"/>
    <dgm:cxn modelId="{7FCAB561-BF56-8D47-AA4B-147085B8D655}" type="presOf" srcId="{DF341979-7EAE-4CE4-A487-5E730B0B3F70}" destId="{04320942-937E-9042-BD3A-EAFF064229D3}" srcOrd="0" destOrd="0" presId="urn:microsoft.com/office/officeart/2005/8/layout/hierarchy1"/>
    <dgm:cxn modelId="{05AE0C9A-6B7C-2B43-B289-84832830BD56}" type="presOf" srcId="{AC6C0439-2A8C-463E-9F28-885889AEC709}" destId="{83668F2A-E221-A841-BD84-7AB041ECB416}" srcOrd="0" destOrd="0" presId="urn:microsoft.com/office/officeart/2005/8/layout/hierarchy1"/>
    <dgm:cxn modelId="{00C22AC2-2A3E-D647-BC2C-0179D04A25F1}" type="presOf" srcId="{CCCEC6A3-BE36-4008-9807-4A3561359962}" destId="{D5B77BF2-17EB-B042-B718-6E41321CAACE}" srcOrd="0" destOrd="0" presId="urn:microsoft.com/office/officeart/2005/8/layout/hierarchy1"/>
    <dgm:cxn modelId="{EF03D1EE-2F5B-4323-9B1B-CB8783CB09D8}" srcId="{DF341979-7EAE-4CE4-A487-5E730B0B3F70}" destId="{AC6C0439-2A8C-463E-9F28-885889AEC709}" srcOrd="1" destOrd="0" parTransId="{6983B540-CB13-4ACB-A390-35A3B87D8C8D}" sibTransId="{2A836708-4850-41C3-AA91-D38C730056B3}"/>
    <dgm:cxn modelId="{47A3F8C1-28F2-2144-B4EC-F5413E8DAE49}" type="presParOf" srcId="{04320942-937E-9042-BD3A-EAFF064229D3}" destId="{11E6A4EF-6232-E549-8665-EC6CC5D41233}" srcOrd="0" destOrd="0" presId="urn:microsoft.com/office/officeart/2005/8/layout/hierarchy1"/>
    <dgm:cxn modelId="{3F76F7B0-CE01-1B49-A456-BC56DC338089}" type="presParOf" srcId="{11E6A4EF-6232-E549-8665-EC6CC5D41233}" destId="{06F2F3C1-9446-2847-B2C5-FD7EEED9DAB9}" srcOrd="0" destOrd="0" presId="urn:microsoft.com/office/officeart/2005/8/layout/hierarchy1"/>
    <dgm:cxn modelId="{F08EA3AC-BF3B-5644-B11B-EE8BD131CCDE}" type="presParOf" srcId="{06F2F3C1-9446-2847-B2C5-FD7EEED9DAB9}" destId="{8E95513B-FD1C-4D48-AF28-9FD4882F8A7C}" srcOrd="0" destOrd="0" presId="urn:microsoft.com/office/officeart/2005/8/layout/hierarchy1"/>
    <dgm:cxn modelId="{08C540AC-432E-7146-8235-7291906FBD3F}" type="presParOf" srcId="{06F2F3C1-9446-2847-B2C5-FD7EEED9DAB9}" destId="{A95AC30A-083F-474A-AB07-3BBB7907E389}" srcOrd="1" destOrd="0" presId="urn:microsoft.com/office/officeart/2005/8/layout/hierarchy1"/>
    <dgm:cxn modelId="{8D86252B-01EB-A542-9934-19496A9C02AF}" type="presParOf" srcId="{11E6A4EF-6232-E549-8665-EC6CC5D41233}" destId="{AA71E048-316F-2443-B2FA-5A3D27D5F0D5}" srcOrd="1" destOrd="0" presId="urn:microsoft.com/office/officeart/2005/8/layout/hierarchy1"/>
    <dgm:cxn modelId="{5B51777B-1738-E447-AA1E-7074D14BAADB}" type="presParOf" srcId="{04320942-937E-9042-BD3A-EAFF064229D3}" destId="{8014CF44-FCE4-BE4B-8B9D-D2728729B8FD}" srcOrd="1" destOrd="0" presId="urn:microsoft.com/office/officeart/2005/8/layout/hierarchy1"/>
    <dgm:cxn modelId="{DF0847B1-104D-7B49-BFEA-6B41E3AB03F0}" type="presParOf" srcId="{8014CF44-FCE4-BE4B-8B9D-D2728729B8FD}" destId="{E5503864-AA5B-9F4A-8E56-460E65E1858B}" srcOrd="0" destOrd="0" presId="urn:microsoft.com/office/officeart/2005/8/layout/hierarchy1"/>
    <dgm:cxn modelId="{F6060EB8-A31E-124A-930C-91FD1083A707}" type="presParOf" srcId="{E5503864-AA5B-9F4A-8E56-460E65E1858B}" destId="{5A231AD7-48FD-254E-BEF2-E430F3738F7E}" srcOrd="0" destOrd="0" presId="urn:microsoft.com/office/officeart/2005/8/layout/hierarchy1"/>
    <dgm:cxn modelId="{B5B24767-CE12-B44D-A6A7-850DC7C83663}" type="presParOf" srcId="{E5503864-AA5B-9F4A-8E56-460E65E1858B}" destId="{83668F2A-E221-A841-BD84-7AB041ECB416}" srcOrd="1" destOrd="0" presId="urn:microsoft.com/office/officeart/2005/8/layout/hierarchy1"/>
    <dgm:cxn modelId="{415C3679-013C-CE4D-A245-B805CE91030C}" type="presParOf" srcId="{8014CF44-FCE4-BE4B-8B9D-D2728729B8FD}" destId="{261BB1FE-3DCC-9E48-B511-2487E0FE0505}" srcOrd="1" destOrd="0" presId="urn:microsoft.com/office/officeart/2005/8/layout/hierarchy1"/>
    <dgm:cxn modelId="{EE3528B2-57D3-5545-8C8E-7737C85844D8}" type="presParOf" srcId="{04320942-937E-9042-BD3A-EAFF064229D3}" destId="{CB8BC5CD-5815-F64B-92DE-2DE574624329}" srcOrd="2" destOrd="0" presId="urn:microsoft.com/office/officeart/2005/8/layout/hierarchy1"/>
    <dgm:cxn modelId="{75C64219-8B39-0545-9470-628D8A78C011}" type="presParOf" srcId="{CB8BC5CD-5815-F64B-92DE-2DE574624329}" destId="{4CAAF571-AA8D-094F-946E-D4BEFD196E79}" srcOrd="0" destOrd="0" presId="urn:microsoft.com/office/officeart/2005/8/layout/hierarchy1"/>
    <dgm:cxn modelId="{F41B2E84-EC64-3245-B31F-07031A2063FC}" type="presParOf" srcId="{4CAAF571-AA8D-094F-946E-D4BEFD196E79}" destId="{24A80933-A23D-BB43-89EE-983D56168EC5}" srcOrd="0" destOrd="0" presId="urn:microsoft.com/office/officeart/2005/8/layout/hierarchy1"/>
    <dgm:cxn modelId="{C82AFF54-D093-644A-9DE0-4363E2E69618}" type="presParOf" srcId="{4CAAF571-AA8D-094F-946E-D4BEFD196E79}" destId="{D5B77BF2-17EB-B042-B718-6E41321CAACE}" srcOrd="1" destOrd="0" presId="urn:microsoft.com/office/officeart/2005/8/layout/hierarchy1"/>
    <dgm:cxn modelId="{04F7F1A8-B840-9944-AB16-BDF4902F75D0}" type="presParOf" srcId="{CB8BC5CD-5815-F64B-92DE-2DE574624329}" destId="{8433D33A-EF00-FD45-AE42-E0689D0FDD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95513B-FD1C-4D48-AF28-9FD4882F8A7C}">
      <dsp:nvSpPr>
        <dsp:cNvPr id="0" name=""/>
        <dsp:cNvSpPr/>
      </dsp:nvSpPr>
      <dsp:spPr>
        <a:xfrm>
          <a:off x="0" y="128019"/>
          <a:ext cx="1775261" cy="112729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95AC30A-083F-474A-AB07-3BBB7907E389}">
      <dsp:nvSpPr>
        <dsp:cNvPr id="0" name=""/>
        <dsp:cNvSpPr/>
      </dsp:nvSpPr>
      <dsp:spPr>
        <a:xfrm>
          <a:off x="197251" y="315407"/>
          <a:ext cx="1775261" cy="1127291"/>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kumimoji="1" lang="en-US" sz="900" kern="1200" dirty="0" err="1"/>
            <a:t>Tid</a:t>
          </a:r>
          <a:r>
            <a:rPr kumimoji="1" lang="zh-CN" sz="900" kern="1200" dirty="0"/>
            <a:t>的网页中包括</a:t>
          </a:r>
          <a:r>
            <a:rPr kumimoji="1" lang="en-US" sz="900" kern="1200" dirty="0"/>
            <a:t>T</a:t>
          </a:r>
          <a:r>
            <a:rPr kumimoji="1" lang="zh-CN" sz="900" kern="1200" dirty="0"/>
            <a:t>联赛周边产品以及乒乓球用品🏓</a:t>
          </a:r>
          <a:endParaRPr lang="en-US" sz="900" kern="1200" dirty="0"/>
        </a:p>
      </dsp:txBody>
      <dsp:txXfrm>
        <a:off x="230268" y="348424"/>
        <a:ext cx="1709227" cy="1061257"/>
      </dsp:txXfrm>
    </dsp:sp>
    <dsp:sp modelId="{5A231AD7-48FD-254E-BEF2-E430F3738F7E}">
      <dsp:nvSpPr>
        <dsp:cNvPr id="0" name=""/>
        <dsp:cNvSpPr/>
      </dsp:nvSpPr>
      <dsp:spPr>
        <a:xfrm>
          <a:off x="2169764" y="128019"/>
          <a:ext cx="1775261" cy="112729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668F2A-E221-A841-BD84-7AB041ECB416}">
      <dsp:nvSpPr>
        <dsp:cNvPr id="0" name=""/>
        <dsp:cNvSpPr/>
      </dsp:nvSpPr>
      <dsp:spPr>
        <a:xfrm>
          <a:off x="2367015" y="315407"/>
          <a:ext cx="1775261" cy="1127291"/>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kumimoji="1" lang="en-US" sz="900" kern="1200"/>
            <a:t>-</a:t>
          </a:r>
          <a:r>
            <a:rPr kumimoji="1" lang="zh-CN" sz="900" kern="1200"/>
            <a:t>其中最有特色且与其他同等规模乒乓球联赛最大的不同点在于，设计了许多周边产品，丰富了联赛的收入结构与商业规模。</a:t>
          </a:r>
          <a:endParaRPr lang="en-US" sz="900" kern="1200"/>
        </a:p>
      </dsp:txBody>
      <dsp:txXfrm>
        <a:off x="2400032" y="348424"/>
        <a:ext cx="1709227" cy="1061257"/>
      </dsp:txXfrm>
    </dsp:sp>
    <dsp:sp modelId="{24A80933-A23D-BB43-89EE-983D56168EC5}">
      <dsp:nvSpPr>
        <dsp:cNvPr id="0" name=""/>
        <dsp:cNvSpPr/>
      </dsp:nvSpPr>
      <dsp:spPr>
        <a:xfrm>
          <a:off x="4339528" y="128019"/>
          <a:ext cx="1775261" cy="1127291"/>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5B77BF2-17EB-B042-B718-6E41321CAACE}">
      <dsp:nvSpPr>
        <dsp:cNvPr id="0" name=""/>
        <dsp:cNvSpPr/>
      </dsp:nvSpPr>
      <dsp:spPr>
        <a:xfrm>
          <a:off x="4536779" y="315407"/>
          <a:ext cx="1775261" cy="1127291"/>
        </a:xfrm>
        <a:prstGeom prst="roundRect">
          <a:avLst>
            <a:gd name="adj" fmla="val 10000"/>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kumimoji="1" lang="en-US" sz="900" kern="1200"/>
            <a:t>-</a:t>
          </a:r>
          <a:r>
            <a:rPr kumimoji="1" lang="zh-CN" sz="900" kern="1200"/>
            <a:t>周边产品由每个俱乐部进行设计，商品上印有各自俱乐部的</a:t>
          </a:r>
          <a:r>
            <a:rPr kumimoji="1" lang="en-US" sz="900" kern="1200"/>
            <a:t>logo</a:t>
          </a:r>
          <a:r>
            <a:rPr kumimoji="1" lang="zh-CN" sz="900" kern="1200"/>
            <a:t>、卡通形象以及有印有俱乐部每名球员名字的周边，粉丝可以根据个人喜爱购买相应球员的周边，获得了“粉丝经济”的效益。</a:t>
          </a:r>
          <a:endParaRPr lang="en-US" sz="900" kern="1200"/>
        </a:p>
      </dsp:txBody>
      <dsp:txXfrm>
        <a:off x="4569796" y="348424"/>
        <a:ext cx="1709227" cy="106125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695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广告有直播、新闻、网络、纸质媒体的形式，可以看到目前广告收益中直播的比例是最大的，传统纸质媒体占比较小，由此也可以看出，社交网络的变迁以及广告形式的更迭</a:t>
            </a:r>
            <a:endParaRPr lang="en-US" altLang="zh-CN" dirty="0"/>
          </a:p>
          <a:p>
            <a:r>
              <a:rPr lang="en-US" altLang="zh-CN" dirty="0"/>
              <a:t>18-19</a:t>
            </a:r>
            <a:r>
              <a:rPr lang="zh-CN" altLang="en-US" dirty="0"/>
              <a:t>赛季收入约</a:t>
            </a:r>
            <a:r>
              <a:rPr lang="en-US" altLang="zh-CN" dirty="0"/>
              <a:t>111</a:t>
            </a:r>
            <a:r>
              <a:rPr lang="zh-CN" altLang="en-US" dirty="0"/>
              <a:t>亿日元，约为</a:t>
            </a:r>
            <a:r>
              <a:rPr lang="en-US" altLang="zh-CN" dirty="0"/>
              <a:t>5.6</a:t>
            </a:r>
            <a:r>
              <a:rPr lang="zh-CN" altLang="en-US" dirty="0"/>
              <a:t>亿人民币</a:t>
            </a:r>
            <a:endParaRPr lang="en-US" altLang="zh-CN" dirty="0"/>
          </a:p>
          <a:p>
            <a:r>
              <a:rPr lang="en-US" altLang="zh-CN" dirty="0"/>
              <a:t>19-20</a:t>
            </a:r>
            <a:r>
              <a:rPr lang="zh-CN" altLang="en-US" dirty="0"/>
              <a:t>年赛季受疫情影响，收益不佳就降低了一半以上，大概只有</a:t>
            </a:r>
            <a:r>
              <a:rPr lang="en-US" altLang="zh-CN" dirty="0"/>
              <a:t>2.43</a:t>
            </a:r>
            <a:r>
              <a:rPr lang="zh-CN" altLang="en-US" dirty="0"/>
              <a:t>亿人民币，</a:t>
            </a:r>
            <a:endParaRPr lang="en-US" altLang="zh-CN" dirty="0"/>
          </a:p>
          <a:p>
            <a:r>
              <a:rPr lang="en-US" altLang="zh-CN" dirty="0"/>
              <a:t>20-21</a:t>
            </a:r>
            <a:r>
              <a:rPr lang="zh-CN" altLang="en-US" dirty="0"/>
              <a:t>赛季广告收益回升，至约</a:t>
            </a:r>
            <a:r>
              <a:rPr lang="en-US" altLang="zh-CN" dirty="0"/>
              <a:t>6.79</a:t>
            </a:r>
            <a:r>
              <a:rPr lang="zh-CN" altLang="en-US" dirty="0"/>
              <a:t>亿人民币</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18-19</a:t>
            </a:r>
            <a:r>
              <a:rPr lang="zh-CN" altLang="en-US" dirty="0"/>
              <a:t>赛季的观赛人数是最多的，但是整个联赛还是出现了亏损，也说明</a:t>
            </a:r>
            <a:r>
              <a:rPr lang="en-US" altLang="zh-CN" dirty="0"/>
              <a:t>t</a:t>
            </a:r>
            <a:r>
              <a:rPr lang="zh-CN" altLang="en-US" dirty="0"/>
              <a:t>联赛的收入结构不依赖于观众，而是广告和赞助商、公司经营情况等其他的途径</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备注占位符 2"/>
          <p:cNvSpPr>
            <a:spLocks noGrp="1"/>
          </p:cNvSpPr>
          <p:nvPr>
            <p:ph type="body" idx="1"/>
          </p:nvPr>
        </p:nvSpPr>
        <p:spPr>
          <a:xfrm>
            <a:off x="514350" y="4400550"/>
            <a:ext cx="4114800" cy="3600450"/>
          </a:xfrm>
          <a:prstGeom prst="rect">
            <a:avLst/>
          </a:prstGeom>
        </p:spPr>
        <p:txBody>
          <a:bodyPr/>
          <a:lstStyle/>
          <a:p>
            <a:endParaRPr kumimoji="1" lang="zh-SG" altLang="en-US" dirty="0"/>
          </a:p>
        </p:txBody>
      </p:sp>
    </p:spTree>
    <p:extLst>
      <p:ext uri="{BB962C8B-B14F-4D97-AF65-F5344CB8AC3E}">
        <p14:creationId xmlns:p14="http://schemas.microsoft.com/office/powerpoint/2010/main" val="204750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备注占位符 2"/>
          <p:cNvSpPr>
            <a:spLocks noGrp="1"/>
          </p:cNvSpPr>
          <p:nvPr>
            <p:ph type="body" idx="1"/>
          </p:nvPr>
        </p:nvSpPr>
        <p:spPr>
          <a:xfrm>
            <a:off x="514350" y="4400550"/>
            <a:ext cx="4114800" cy="3600450"/>
          </a:xfrm>
          <a:prstGeom prst="rect">
            <a:avLst/>
          </a:prstGeom>
        </p:spPr>
        <p:txBody>
          <a:bodyPr/>
          <a:lstStyle/>
          <a:p>
            <a:r>
              <a:rPr kumimoji="1" lang="en-US" altLang="zh-SG" dirty="0"/>
              <a:t>T</a:t>
            </a:r>
            <a:r>
              <a:rPr kumimoji="1" lang="zh-SG" altLang="en-US" dirty="0"/>
              <a:t>联赛是乒乓球联赛中第一个制作周边产品的联赛，就比如像足球俱乐部联赛周边</a:t>
            </a:r>
          </a:p>
        </p:txBody>
      </p:sp>
    </p:spTree>
    <p:extLst>
      <p:ext uri="{BB962C8B-B14F-4D97-AF65-F5344CB8AC3E}">
        <p14:creationId xmlns:p14="http://schemas.microsoft.com/office/powerpoint/2010/main" val="861744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琉球就是冲绳</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备注占位符 2"/>
          <p:cNvSpPr>
            <a:spLocks noGrp="1"/>
          </p:cNvSpPr>
          <p:nvPr>
            <p:ph type="body" idx="1"/>
          </p:nvPr>
        </p:nvSpPr>
        <p:spPr>
          <a:xfrm>
            <a:off x="514350" y="4400550"/>
            <a:ext cx="4114800" cy="3600450"/>
          </a:xfrm>
          <a:prstGeom prst="rect">
            <a:avLst/>
          </a:prstGeom>
        </p:spPr>
        <p:txBody>
          <a:bodyPr/>
          <a:lstStyle/>
          <a:p>
            <a:r>
              <a:rPr kumimoji="1" lang="en-US" altLang="zh-SG" dirty="0"/>
              <a:t>1</a:t>
            </a:r>
            <a:r>
              <a:rPr kumimoji="1" lang="en-US" altLang="zh-CN" dirty="0"/>
              <a:t>688</a:t>
            </a:r>
            <a:r>
              <a:rPr kumimoji="1" lang="zh-CN" altLang="en-US" dirty="0"/>
              <a:t>万人民币</a:t>
            </a:r>
            <a:endParaRPr kumimoji="1" lang="en-US" altLang="zh-CN" dirty="0"/>
          </a:p>
          <a:p>
            <a:endParaRPr kumimoji="1" lang="zh-SG" altLang="en-US" dirty="0"/>
          </a:p>
        </p:txBody>
      </p:sp>
    </p:spTree>
    <p:extLst>
      <p:ext uri="{BB962C8B-B14F-4D97-AF65-F5344CB8AC3E}">
        <p14:creationId xmlns:p14="http://schemas.microsoft.com/office/powerpoint/2010/main" val="1573448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每个球队都是由不同的公司和企业赞助成立。比如</a:t>
            </a:r>
            <a:r>
              <a:rPr lang="en-US" altLang="zh-CN" dirty="0"/>
              <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赞助商有</a:t>
            </a:r>
            <a:r>
              <a:rPr lang="en-US" altLang="zh-CN" dirty="0"/>
              <a:t>30</a:t>
            </a:r>
            <a:r>
              <a:rPr lang="zh-CN" altLang="en-US" dirty="0"/>
              <a:t>家以上，相较于以往的欧洲包括中国超级联赛中，日本</a:t>
            </a:r>
            <a:r>
              <a:rPr lang="en-US" altLang="zh-CN" dirty="0"/>
              <a:t>T</a:t>
            </a:r>
            <a:r>
              <a:rPr lang="zh-CN" altLang="en-US" dirty="0"/>
              <a:t>联赛赞助商是最多的。因为还没有将俱乐部自身的赞助商包括进去，上图展示的只是这个赛事的赞助商。由此可见，日本是很重视体育运动的尤其是乒乓球，而且对于企业商业赞助是在早</a:t>
            </a:r>
            <a:r>
              <a:rPr lang="en-US" altLang="zh-CN" dirty="0"/>
              <a:t>20</a:t>
            </a:r>
            <a:r>
              <a:rPr lang="zh-CN" altLang="en-US" dirty="0"/>
              <a:t>几年前福原爱刚刚开始学习打乒乓球就开始，最先打造出了体育明星的效应。</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purple_planet_20220508/Cover-bg.sv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purple_planet_20220508/Catalog-bg.sv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purple_planet_20220508/Session-bg.sv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purple_planet_20220508/Content-bg.sv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assets.mindshow.fun/themes/purple_planet_20220508/End-bg.sv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2057400" y="1219200"/>
            <a:ext cx="5120640" cy="1290638"/>
          </a:xfrm>
          <a:prstGeom prst="rect">
            <a:avLst/>
          </a:prstGeom>
          <a:noFill/>
          <a:ln/>
        </p:spPr>
        <p:txBody>
          <a:bodyPr wrap="square" rtlCol="0" anchor="b"/>
          <a:lstStyle/>
          <a:p>
            <a:pPr marL="0" indent="0" algn="ctr">
              <a:buNone/>
            </a:pPr>
            <a:r>
              <a:rPr lang="en-US" sz="4384" b="1" dirty="0">
                <a:solidFill>
                  <a:srgbClr val="FFFFFF"/>
                </a:solidFill>
                <a:latin typeface="KaiTi" charset="-122"/>
                <a:ea typeface="KaiTi" charset="-122"/>
                <a:cs typeface="KaiTi" charset="-122"/>
              </a:rPr>
              <a:t>日本乒乓球T联赛</a:t>
            </a:r>
            <a:endParaRPr lang="en-US" sz="4384" dirty="0">
              <a:latin typeface="KaiTi" charset="-122"/>
              <a:ea typeface="KaiTi" charset="-122"/>
              <a:cs typeface="KaiTi" charset="-122"/>
            </a:endParaRPr>
          </a:p>
        </p:txBody>
      </p:sp>
      <p:sp>
        <p:nvSpPr>
          <p:cNvPr id="3" name="Text 1"/>
          <p:cNvSpPr/>
          <p:nvPr/>
        </p:nvSpPr>
        <p:spPr>
          <a:xfrm>
            <a:off x="2090737" y="3049588"/>
            <a:ext cx="5087303" cy="914400"/>
          </a:xfrm>
          <a:prstGeom prst="rect">
            <a:avLst/>
          </a:prstGeom>
          <a:noFill/>
          <a:ln/>
        </p:spPr>
        <p:txBody>
          <a:bodyPr wrap="square" rtlCol="0" anchor="t"/>
          <a:lstStyle/>
          <a:p>
            <a:pPr marL="0" indent="0" algn="ctr">
              <a:buNone/>
            </a:pPr>
            <a:r>
              <a:rPr lang="zh-CN" altLang="en-US" sz="1920" dirty="0">
                <a:solidFill>
                  <a:srgbClr val="FFFFFF"/>
                </a:solidFill>
                <a:latin typeface="KaiTi" charset="-122"/>
                <a:ea typeface="KaiTi" charset="-122"/>
                <a:cs typeface="KaiTi" charset="-122"/>
              </a:rPr>
              <a:t>汇报人：冯天薇 周孟佳</a:t>
            </a:r>
            <a:endParaRPr lang="en-US" sz="1920" dirty="0">
              <a:latin typeface="KaiTi" charset="-122"/>
              <a:ea typeface="KaiTi" charset="-122"/>
              <a:cs typeface="KaiTi" charset="-122"/>
            </a:endParaRPr>
          </a:p>
        </p:txBody>
      </p:sp>
      <p:sp>
        <p:nvSpPr>
          <p:cNvPr id="4" name="Text 2"/>
          <p:cNvSpPr/>
          <p:nvPr/>
        </p:nvSpPr>
        <p:spPr>
          <a:xfrm>
            <a:off x="3519488" y="3843338"/>
            <a:ext cx="2090738" cy="352425"/>
          </a:xfrm>
          <a:prstGeom prst="rect">
            <a:avLst/>
          </a:prstGeom>
          <a:noFill/>
          <a:ln/>
        </p:spPr>
        <p:txBody>
          <a:bodyPr wrap="square" rtlCol="0" anchor="t"/>
          <a:lstStyle/>
          <a:p>
            <a:pPr marL="0" indent="0" algn="ctr">
              <a:buNone/>
            </a:pP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41D2C8C-8C45-2498-7FC3-D5CFB6B74939}"/>
              </a:ext>
            </a:extLst>
          </p:cNvPr>
          <p:cNvSpPr txBox="1"/>
          <p:nvPr/>
        </p:nvSpPr>
        <p:spPr>
          <a:xfrm>
            <a:off x="159751" y="171093"/>
            <a:ext cx="4707218" cy="4801314"/>
          </a:xfrm>
          <a:prstGeom prst="rect">
            <a:avLst/>
          </a:prstGeom>
          <a:noFill/>
        </p:spPr>
        <p:txBody>
          <a:bodyPr wrap="square">
            <a:spAutoFit/>
          </a:bodyPr>
          <a:lstStyle/>
          <a:p>
            <a:r>
              <a:rPr lang="zh-CN" altLang="en-US" b="1" dirty="0">
                <a:solidFill>
                  <a:schemeClr val="bg1"/>
                </a:solidFill>
                <a:latin typeface="SimSong" panose="02020300000000000000" pitchFamily="18" charset="-122"/>
                <a:ea typeface="SimSong" panose="02020300000000000000" pitchFamily="18" charset="-122"/>
              </a:rPr>
              <a:t>（</a:t>
            </a:r>
            <a:r>
              <a:rPr lang="en-US" altLang="zh-CN" b="1" dirty="0">
                <a:solidFill>
                  <a:schemeClr val="bg1"/>
                </a:solidFill>
                <a:latin typeface="SimSong" panose="02020300000000000000" pitchFamily="18" charset="-122"/>
                <a:ea typeface="SimSong" panose="02020300000000000000" pitchFamily="18" charset="-122"/>
              </a:rPr>
              <a:t>5</a:t>
            </a:r>
            <a:r>
              <a:rPr lang="zh-CN" altLang="en-US" b="1" dirty="0">
                <a:solidFill>
                  <a:schemeClr val="bg1"/>
                </a:solidFill>
                <a:latin typeface="SimSong" panose="02020300000000000000" pitchFamily="18" charset="-122"/>
                <a:ea typeface="SimSong" panose="02020300000000000000" pitchFamily="18" charset="-122"/>
              </a:rPr>
              <a:t>）比赛形式：</a:t>
            </a:r>
            <a:endParaRPr lang="en-US" altLang="zh-CN" b="1" dirty="0">
              <a:solidFill>
                <a:schemeClr val="bg1"/>
              </a:solidFill>
              <a:latin typeface="SimSong" panose="02020300000000000000" pitchFamily="18" charset="-122"/>
              <a:ea typeface="SimSong" panose="02020300000000000000" pitchFamily="18" charset="-122"/>
            </a:endParaRPr>
          </a:p>
          <a:p>
            <a:r>
              <a:rPr lang="zh-CN" altLang="en-US" dirty="0">
                <a:solidFill>
                  <a:schemeClr val="bg1"/>
                </a:solidFill>
                <a:latin typeface="KaiTi" panose="02010609060101010101" pitchFamily="49" charset="-122"/>
                <a:ea typeface="KaiTi" panose="02010609060101010101" pitchFamily="49" charset="-122"/>
              </a:rPr>
              <a:t>每场比赛</a:t>
            </a:r>
            <a:r>
              <a:rPr lang="en-US" altLang="zh-CN" dirty="0">
                <a:solidFill>
                  <a:schemeClr val="bg1"/>
                </a:solidFill>
                <a:latin typeface="KaiTi" panose="02010609060101010101" pitchFamily="49" charset="-122"/>
                <a:ea typeface="KaiTi" panose="02010609060101010101" pitchFamily="49" charset="-122"/>
              </a:rPr>
              <a:t>4</a:t>
            </a:r>
            <a:r>
              <a:rPr lang="zh-CN" altLang="en-US" dirty="0">
                <a:solidFill>
                  <a:schemeClr val="bg1"/>
                </a:solidFill>
                <a:latin typeface="KaiTi" panose="02010609060101010101" pitchFamily="49" charset="-122"/>
                <a:ea typeface="KaiTi" panose="02010609060101010101" pitchFamily="49" charset="-122"/>
              </a:rPr>
              <a:t>人以上，非常接近奥运团体赛制，在此基础上</a:t>
            </a:r>
            <a:r>
              <a:rPr lang="en-US" altLang="zh-CN" dirty="0">
                <a:solidFill>
                  <a:schemeClr val="bg1"/>
                </a:solidFill>
                <a:latin typeface="KaiTi" panose="02010609060101010101" pitchFamily="49" charset="-122"/>
                <a:ea typeface="KaiTi" panose="02010609060101010101" pitchFamily="49" charset="-122"/>
              </a:rPr>
              <a:t>T</a:t>
            </a:r>
            <a:r>
              <a:rPr lang="zh-CN" altLang="en-US" dirty="0">
                <a:solidFill>
                  <a:schemeClr val="bg1"/>
                </a:solidFill>
                <a:latin typeface="KaiTi" panose="02010609060101010101" pitchFamily="49" charset="-122"/>
                <a:ea typeface="KaiTi" panose="02010609060101010101" pitchFamily="49" charset="-122"/>
              </a:rPr>
              <a:t>联赛做了一些比较有特色的改革。分别为第一场双打三局两胜制，决胜局从</a:t>
            </a:r>
            <a:r>
              <a:rPr lang="en-US" altLang="zh-CN" dirty="0">
                <a:solidFill>
                  <a:schemeClr val="bg1"/>
                </a:solidFill>
                <a:latin typeface="KaiTi" panose="02010609060101010101" pitchFamily="49" charset="-122"/>
                <a:ea typeface="KaiTi" panose="02010609060101010101" pitchFamily="49" charset="-122"/>
              </a:rPr>
              <a:t>6</a:t>
            </a:r>
            <a:r>
              <a:rPr lang="zh-CN" altLang="en-US" dirty="0">
                <a:solidFill>
                  <a:schemeClr val="bg1"/>
                </a:solidFill>
                <a:latin typeface="KaiTi" panose="02010609060101010101" pitchFamily="49" charset="-122"/>
                <a:ea typeface="KaiTi" panose="02010609060101010101" pitchFamily="49" charset="-122"/>
              </a:rPr>
              <a:t>比</a:t>
            </a:r>
            <a:r>
              <a:rPr lang="en-US" altLang="zh-CN" dirty="0">
                <a:solidFill>
                  <a:schemeClr val="bg1"/>
                </a:solidFill>
                <a:latin typeface="KaiTi" panose="02010609060101010101" pitchFamily="49" charset="-122"/>
                <a:ea typeface="KaiTi" panose="02010609060101010101" pitchFamily="49" charset="-122"/>
              </a:rPr>
              <a:t>6</a:t>
            </a:r>
            <a:r>
              <a:rPr lang="zh-CN" altLang="en-US" dirty="0">
                <a:solidFill>
                  <a:schemeClr val="bg1"/>
                </a:solidFill>
                <a:latin typeface="KaiTi" panose="02010609060101010101" pitchFamily="49" charset="-122"/>
                <a:ea typeface="KaiTi" panose="02010609060101010101" pitchFamily="49" charset="-122"/>
              </a:rPr>
              <a:t>开始。原则上</a:t>
            </a:r>
            <a:r>
              <a:rPr lang="en-US" altLang="zh-CN" dirty="0">
                <a:solidFill>
                  <a:schemeClr val="bg1"/>
                </a:solidFill>
                <a:latin typeface="KaiTi" panose="02010609060101010101" pitchFamily="49" charset="-122"/>
                <a:ea typeface="KaiTi" panose="02010609060101010101" pitchFamily="49" charset="-122"/>
              </a:rPr>
              <a:t>1</a:t>
            </a:r>
            <a:r>
              <a:rPr lang="zh-CN" altLang="en-US" dirty="0">
                <a:solidFill>
                  <a:schemeClr val="bg1"/>
                </a:solidFill>
                <a:latin typeface="KaiTi" panose="02010609060101010101" pitchFamily="49" charset="-122"/>
                <a:ea typeface="KaiTi" panose="02010609060101010101" pitchFamily="49" charset="-122"/>
              </a:rPr>
              <a:t>名选手最多</a:t>
            </a:r>
            <a:r>
              <a:rPr lang="en-US" altLang="zh-CN" dirty="0">
                <a:solidFill>
                  <a:schemeClr val="bg1"/>
                </a:solidFill>
                <a:latin typeface="KaiTi" panose="02010609060101010101" pitchFamily="49" charset="-122"/>
                <a:ea typeface="KaiTi" panose="02010609060101010101" pitchFamily="49" charset="-122"/>
              </a:rPr>
              <a:t>2</a:t>
            </a:r>
            <a:r>
              <a:rPr lang="zh-CN" altLang="en-US" dirty="0">
                <a:solidFill>
                  <a:schemeClr val="bg1"/>
                </a:solidFill>
                <a:latin typeface="KaiTi" panose="02010609060101010101" pitchFamily="49" charset="-122"/>
                <a:ea typeface="KaiTi" panose="02010609060101010101" pitchFamily="49" charset="-122"/>
              </a:rPr>
              <a:t>场比賽（但单打不能参加</a:t>
            </a:r>
            <a:r>
              <a:rPr lang="en-US" altLang="zh-CN" dirty="0">
                <a:solidFill>
                  <a:schemeClr val="bg1"/>
                </a:solidFill>
                <a:latin typeface="KaiTi" panose="02010609060101010101" pitchFamily="49" charset="-122"/>
                <a:ea typeface="KaiTi" panose="02010609060101010101" pitchFamily="49" charset="-122"/>
              </a:rPr>
              <a:t>2</a:t>
            </a:r>
            <a:r>
              <a:rPr lang="zh-CN" altLang="en-US" dirty="0">
                <a:solidFill>
                  <a:schemeClr val="bg1"/>
                </a:solidFill>
                <a:latin typeface="KaiTi" panose="02010609060101010101" pitchFamily="49" charset="-122"/>
                <a:ea typeface="KaiTi" panose="02010609060101010101" pitchFamily="49" charset="-122"/>
              </a:rPr>
              <a:t>场比费（延长赛不在此限）。双打选手不能参加第二场比赛的单打</a:t>
            </a:r>
            <a:r>
              <a:rPr lang="en-US" altLang="zh-CN" dirty="0">
                <a:solidFill>
                  <a:schemeClr val="bg1"/>
                </a:solidFill>
                <a:latin typeface="KaiTi" panose="02010609060101010101" pitchFamily="49" charset="-122"/>
                <a:ea typeface="KaiTi" panose="02010609060101010101" pitchFamily="49" charset="-122"/>
              </a:rPr>
              <a:t>)</a:t>
            </a:r>
            <a:r>
              <a:rPr lang="zh-CN" altLang="en-US" dirty="0">
                <a:solidFill>
                  <a:schemeClr val="bg1"/>
                </a:solidFill>
                <a:latin typeface="KaiTi" panose="02010609060101010101" pitchFamily="49" charset="-122"/>
                <a:ea typeface="KaiTi" panose="02010609060101010101" pitchFamily="49" charset="-122"/>
              </a:rPr>
              <a:t>。比赛为双打</a:t>
            </a:r>
            <a:r>
              <a:rPr lang="en-US" altLang="zh-CN" dirty="0">
                <a:solidFill>
                  <a:schemeClr val="bg1"/>
                </a:solidFill>
                <a:latin typeface="KaiTi" panose="02010609060101010101" pitchFamily="49" charset="-122"/>
                <a:ea typeface="KaiTi" panose="02010609060101010101" pitchFamily="49" charset="-122"/>
              </a:rPr>
              <a:t>1</a:t>
            </a:r>
            <a:r>
              <a:rPr lang="zh-CN" altLang="en-US" dirty="0">
                <a:solidFill>
                  <a:schemeClr val="bg1"/>
                </a:solidFill>
                <a:latin typeface="KaiTi" panose="02010609060101010101" pitchFamily="49" charset="-122"/>
                <a:ea typeface="KaiTi" panose="02010609060101010101" pitchFamily="49" charset="-122"/>
              </a:rPr>
              <a:t>第二到四场比赛是单打五局三胜比赛制。如</a:t>
            </a:r>
            <a:r>
              <a:rPr lang="en-US" altLang="zh-CN" dirty="0">
                <a:solidFill>
                  <a:schemeClr val="bg1"/>
                </a:solidFill>
                <a:latin typeface="KaiTi" panose="02010609060101010101" pitchFamily="49" charset="-122"/>
                <a:ea typeface="KaiTi" panose="02010609060101010101" pitchFamily="49" charset="-122"/>
              </a:rPr>
              <a:t>2:2</a:t>
            </a:r>
            <a:r>
              <a:rPr lang="zh-CN" altLang="en-US" dirty="0">
                <a:solidFill>
                  <a:schemeClr val="bg1"/>
                </a:solidFill>
                <a:latin typeface="KaiTi" panose="02010609060101010101" pitchFamily="49" charset="-122"/>
                <a:ea typeface="KaiTi" panose="02010609060101010101" pitchFamily="49" charset="-122"/>
              </a:rPr>
              <a:t>决胜局从</a:t>
            </a:r>
            <a:r>
              <a:rPr lang="en-US" altLang="zh-CN" dirty="0">
                <a:solidFill>
                  <a:schemeClr val="bg1"/>
                </a:solidFill>
                <a:latin typeface="KaiTi" panose="02010609060101010101" pitchFamily="49" charset="-122"/>
                <a:ea typeface="KaiTi" panose="02010609060101010101" pitchFamily="49" charset="-122"/>
              </a:rPr>
              <a:t>6-6</a:t>
            </a:r>
            <a:r>
              <a:rPr lang="zh-CN" altLang="en-US" dirty="0">
                <a:solidFill>
                  <a:schemeClr val="bg1"/>
                </a:solidFill>
                <a:latin typeface="KaiTi" panose="02010609060101010101" pitchFamily="49" charset="-122"/>
                <a:ea typeface="KaiTi" panose="02010609060101010101" pitchFamily="49" charset="-122"/>
              </a:rPr>
              <a:t>阶段开始到</a:t>
            </a:r>
            <a:r>
              <a:rPr lang="en-US" altLang="zh-CN" dirty="0">
                <a:solidFill>
                  <a:schemeClr val="bg1"/>
                </a:solidFill>
                <a:latin typeface="KaiTi" panose="02010609060101010101" pitchFamily="49" charset="-122"/>
                <a:ea typeface="KaiTi" panose="02010609060101010101" pitchFamily="49" charset="-122"/>
              </a:rPr>
              <a:t>11</a:t>
            </a:r>
            <a:r>
              <a:rPr lang="zh-CN" altLang="en-US" dirty="0">
                <a:solidFill>
                  <a:schemeClr val="bg1"/>
                </a:solidFill>
                <a:latin typeface="KaiTi" panose="02010609060101010101" pitchFamily="49" charset="-122"/>
                <a:ea typeface="KaiTi" panose="02010609060101010101" pitchFamily="49" charset="-122"/>
              </a:rPr>
              <a:t>分制。即使决定了该比赛的胜出队，为了计算积分，直到第</a:t>
            </a:r>
            <a:r>
              <a:rPr lang="en-US" altLang="zh-CN" dirty="0">
                <a:solidFill>
                  <a:schemeClr val="bg1"/>
                </a:solidFill>
                <a:latin typeface="KaiTi" panose="02010609060101010101" pitchFamily="49" charset="-122"/>
                <a:ea typeface="KaiTi" panose="02010609060101010101" pitchFamily="49" charset="-122"/>
              </a:rPr>
              <a:t>4</a:t>
            </a:r>
            <a:r>
              <a:rPr lang="zh-CN" altLang="en-US" dirty="0">
                <a:solidFill>
                  <a:schemeClr val="bg1"/>
                </a:solidFill>
                <a:latin typeface="KaiTi" panose="02010609060101010101" pitchFamily="49" charset="-122"/>
                <a:ea typeface="KaiTi" panose="02010609060101010101" pitchFamily="49" charset="-122"/>
              </a:rPr>
              <a:t>场比赛都必须进行。。如</a:t>
            </a:r>
            <a:r>
              <a:rPr lang="zh-SG" altLang="en-US" dirty="0">
                <a:solidFill>
                  <a:schemeClr val="bg1"/>
                </a:solidFill>
                <a:latin typeface="KaiTi" panose="02010609060101010101" pitchFamily="49" charset="-122"/>
                <a:ea typeface="KaiTi" panose="02010609060101010101" pitchFamily="49" charset="-122"/>
              </a:rPr>
              <a:t>前四场</a:t>
            </a:r>
            <a:r>
              <a:rPr lang="zh-CN" altLang="en-US" dirty="0">
                <a:solidFill>
                  <a:schemeClr val="bg1"/>
                </a:solidFill>
                <a:latin typeface="KaiTi" panose="02010609060101010101" pitchFamily="49" charset="-122"/>
                <a:ea typeface="KaiTi" panose="02010609060101010101" pitchFamily="49" charset="-122"/>
              </a:rPr>
              <a:t>比赛为</a:t>
            </a:r>
            <a:r>
              <a:rPr lang="en-US" altLang="zh-CN" dirty="0">
                <a:solidFill>
                  <a:schemeClr val="bg1"/>
                </a:solidFill>
                <a:latin typeface="KaiTi" panose="02010609060101010101" pitchFamily="49" charset="-122"/>
                <a:ea typeface="KaiTi" panose="02010609060101010101" pitchFamily="49" charset="-122"/>
              </a:rPr>
              <a:t>2-2</a:t>
            </a:r>
            <a:r>
              <a:rPr lang="zh-CN" altLang="en-US" dirty="0">
                <a:solidFill>
                  <a:schemeClr val="bg1"/>
                </a:solidFill>
                <a:latin typeface="KaiTi" panose="02010609060101010101" pitchFamily="49" charset="-122"/>
                <a:ea typeface="KaiTi" panose="02010609060101010101" pitchFamily="49" charset="-122"/>
              </a:rPr>
              <a:t>时，进行单打</a:t>
            </a:r>
            <a:r>
              <a:rPr lang="en-US" altLang="zh-CN" dirty="0">
                <a:solidFill>
                  <a:schemeClr val="bg1"/>
                </a:solidFill>
                <a:latin typeface="KaiTi" panose="02010609060101010101" pitchFamily="49" charset="-122"/>
                <a:ea typeface="KaiTi" panose="02010609060101010101" pitchFamily="49" charset="-122"/>
              </a:rPr>
              <a:t>1</a:t>
            </a:r>
            <a:r>
              <a:rPr lang="zh-CN" altLang="en-US" dirty="0">
                <a:solidFill>
                  <a:schemeClr val="bg1"/>
                </a:solidFill>
                <a:latin typeface="KaiTi" panose="02010609060101010101" pitchFamily="49" charset="-122"/>
                <a:ea typeface="KaiTi" panose="02010609060101010101" pitchFamily="49" charset="-122"/>
              </a:rPr>
              <a:t>场及一局的决胜制。</a:t>
            </a:r>
            <a:endParaRPr lang="en-US" altLang="zh-CN" dirty="0">
              <a:solidFill>
                <a:schemeClr val="bg1"/>
              </a:solidFill>
              <a:latin typeface="KaiTi" panose="02010609060101010101" pitchFamily="49" charset="-122"/>
              <a:ea typeface="KaiTi" panose="02010609060101010101" pitchFamily="49" charset="-122"/>
            </a:endParaRPr>
          </a:p>
          <a:p>
            <a:endParaRPr lang="en-US" altLang="zh-CN" dirty="0">
              <a:solidFill>
                <a:schemeClr val="bg1"/>
              </a:solidFill>
              <a:latin typeface="KaiTi" panose="02010609060101010101" pitchFamily="49" charset="-122"/>
              <a:ea typeface="KaiTi" panose="02010609060101010101" pitchFamily="49" charset="-122"/>
            </a:endParaRPr>
          </a:p>
          <a:p>
            <a:r>
              <a:rPr lang="zh-CN" altLang="en-US" dirty="0">
                <a:solidFill>
                  <a:schemeClr val="bg1"/>
                </a:solidFill>
                <a:latin typeface="KaiTi" panose="02010609060101010101" pitchFamily="49" charset="-122"/>
                <a:ea typeface="KaiTi" panose="02010609060101010101" pitchFamily="49" charset="-122"/>
              </a:rPr>
              <a:t>积分算法：</a:t>
            </a:r>
            <a:endParaRPr lang="en-US" altLang="zh-CN" dirty="0">
              <a:solidFill>
                <a:schemeClr val="bg1"/>
              </a:solidFill>
              <a:latin typeface="KaiTi" panose="02010609060101010101" pitchFamily="49" charset="-122"/>
              <a:ea typeface="KaiTi" panose="02010609060101010101" pitchFamily="49" charset="-122"/>
            </a:endParaRPr>
          </a:p>
          <a:p>
            <a:r>
              <a:rPr lang="zh-CN" altLang="en-US" dirty="0">
                <a:solidFill>
                  <a:schemeClr val="bg1"/>
                </a:solidFill>
                <a:latin typeface="KaiTi" panose="02010609060101010101" pitchFamily="49" charset="-122"/>
                <a:ea typeface="KaiTi" panose="02010609060101010101" pitchFamily="49" charset="-122"/>
              </a:rPr>
              <a:t>获胜分为</a:t>
            </a:r>
            <a:r>
              <a:rPr lang="en-US" altLang="zh-CN" dirty="0">
                <a:solidFill>
                  <a:schemeClr val="bg1"/>
                </a:solidFill>
                <a:latin typeface="KaiTi" panose="02010609060101010101" pitchFamily="49" charset="-122"/>
                <a:ea typeface="KaiTi" panose="02010609060101010101" pitchFamily="49" charset="-122"/>
              </a:rPr>
              <a:t>4-0</a:t>
            </a:r>
            <a:r>
              <a:rPr lang="zh-CN" altLang="en-US" dirty="0">
                <a:solidFill>
                  <a:schemeClr val="bg1"/>
                </a:solidFill>
                <a:latin typeface="KaiTi" panose="02010609060101010101" pitchFamily="49" charset="-122"/>
                <a:ea typeface="KaiTi" panose="02010609060101010101" pitchFamily="49" charset="-122"/>
              </a:rPr>
              <a:t>获胜</a:t>
            </a:r>
            <a:r>
              <a:rPr lang="en-US" altLang="zh-CN" dirty="0">
                <a:solidFill>
                  <a:schemeClr val="bg1"/>
                </a:solidFill>
                <a:latin typeface="KaiTi" panose="02010609060101010101" pitchFamily="49" charset="-122"/>
                <a:ea typeface="KaiTi" panose="02010609060101010101" pitchFamily="49" charset="-122"/>
              </a:rPr>
              <a:t>4</a:t>
            </a:r>
            <a:r>
              <a:rPr lang="zh-CN" altLang="en-US" dirty="0">
                <a:solidFill>
                  <a:schemeClr val="bg1"/>
                </a:solidFill>
                <a:latin typeface="KaiTi" panose="02010609060101010101" pitchFamily="49" charset="-122"/>
                <a:ea typeface="KaiTi" panose="02010609060101010101" pitchFamily="49" charset="-122"/>
              </a:rPr>
              <a:t>分，</a:t>
            </a:r>
            <a:r>
              <a:rPr lang="en-US" altLang="zh-CN" dirty="0">
                <a:solidFill>
                  <a:schemeClr val="bg1"/>
                </a:solidFill>
                <a:latin typeface="KaiTi" panose="02010609060101010101" pitchFamily="49" charset="-122"/>
                <a:ea typeface="KaiTi" panose="02010609060101010101" pitchFamily="49" charset="-122"/>
              </a:rPr>
              <a:t>3-1</a:t>
            </a:r>
            <a:r>
              <a:rPr lang="zh-CN" altLang="en-US" dirty="0">
                <a:solidFill>
                  <a:schemeClr val="bg1"/>
                </a:solidFill>
                <a:latin typeface="KaiTi" panose="02010609060101010101" pitchFamily="49" charset="-122"/>
                <a:ea typeface="KaiTi" panose="02010609060101010101" pitchFamily="49" charset="-122"/>
              </a:rPr>
              <a:t>获胜</a:t>
            </a:r>
            <a:r>
              <a:rPr lang="en-US" altLang="zh-CN" dirty="0">
                <a:solidFill>
                  <a:schemeClr val="bg1"/>
                </a:solidFill>
                <a:latin typeface="KaiTi" panose="02010609060101010101" pitchFamily="49" charset="-122"/>
                <a:ea typeface="KaiTi" panose="02010609060101010101" pitchFamily="49" charset="-122"/>
              </a:rPr>
              <a:t>3</a:t>
            </a:r>
            <a:r>
              <a:rPr lang="zh-CN" altLang="en-US" dirty="0">
                <a:solidFill>
                  <a:schemeClr val="bg1"/>
                </a:solidFill>
                <a:latin typeface="KaiTi" panose="02010609060101010101" pitchFamily="49" charset="-122"/>
                <a:ea typeface="KaiTi" panose="02010609060101010101" pitchFamily="49" charset="-122"/>
              </a:rPr>
              <a:t>分，上述比分的失利</a:t>
            </a:r>
            <a:r>
              <a:rPr lang="en-US" altLang="zh-CN" dirty="0">
                <a:solidFill>
                  <a:schemeClr val="bg1"/>
                </a:solidFill>
                <a:latin typeface="KaiTi" panose="02010609060101010101" pitchFamily="49" charset="-122"/>
                <a:ea typeface="KaiTi" panose="02010609060101010101" pitchFamily="49" charset="-122"/>
              </a:rPr>
              <a:t>0</a:t>
            </a:r>
            <a:r>
              <a:rPr lang="zh-CN" altLang="en-US" dirty="0">
                <a:solidFill>
                  <a:schemeClr val="bg1"/>
                </a:solidFill>
                <a:latin typeface="KaiTi" panose="02010609060101010101" pitchFamily="49" charset="-122"/>
                <a:ea typeface="KaiTi" panose="02010609060101010101" pitchFamily="49" charset="-122"/>
              </a:rPr>
              <a:t>分。延长时取胜</a:t>
            </a:r>
            <a:r>
              <a:rPr lang="en-US" altLang="zh-CN" dirty="0">
                <a:solidFill>
                  <a:schemeClr val="bg1"/>
                </a:solidFill>
                <a:latin typeface="KaiTi" panose="02010609060101010101" pitchFamily="49" charset="-122"/>
                <a:ea typeface="KaiTi" panose="02010609060101010101" pitchFamily="49" charset="-122"/>
              </a:rPr>
              <a:t>3</a:t>
            </a:r>
            <a:r>
              <a:rPr lang="zh-CN" altLang="en-US" dirty="0">
                <a:solidFill>
                  <a:schemeClr val="bg1"/>
                </a:solidFill>
                <a:latin typeface="KaiTi" panose="02010609060101010101" pitchFamily="49" charset="-122"/>
                <a:ea typeface="KaiTi" panose="02010609060101010101" pitchFamily="49" charset="-122"/>
              </a:rPr>
              <a:t>分，败</a:t>
            </a:r>
            <a:r>
              <a:rPr lang="en-US" altLang="zh-CN" dirty="0">
                <a:solidFill>
                  <a:schemeClr val="bg1"/>
                </a:solidFill>
                <a:latin typeface="KaiTi" panose="02010609060101010101" pitchFamily="49" charset="-122"/>
                <a:ea typeface="KaiTi" panose="02010609060101010101" pitchFamily="49" charset="-122"/>
              </a:rPr>
              <a:t>1</a:t>
            </a:r>
            <a:r>
              <a:rPr lang="zh-CN" altLang="en-US" dirty="0">
                <a:solidFill>
                  <a:schemeClr val="bg1"/>
                </a:solidFill>
                <a:latin typeface="KaiTi" panose="02010609060101010101" pitchFamily="49" charset="-122"/>
                <a:ea typeface="KaiTi" panose="02010609060101010101" pitchFamily="49" charset="-122"/>
              </a:rPr>
              <a:t>分。通过这个胜点的总和，进入季后赛。</a:t>
            </a:r>
            <a:endParaRPr lang="en-US" altLang="zh-CN" dirty="0">
              <a:solidFill>
                <a:schemeClr val="bg1"/>
              </a:solidFill>
              <a:latin typeface="KaiTi" panose="02010609060101010101" pitchFamily="49" charset="-122"/>
              <a:ea typeface="KaiTi" panose="02010609060101010101" pitchFamily="49" charset="-122"/>
            </a:endParaRPr>
          </a:p>
        </p:txBody>
      </p:sp>
      <p:pic>
        <p:nvPicPr>
          <p:cNvPr id="3" name="图片 2" descr="报纸上的一群小孩&#10;&#10;中度可信度描述已自动生成">
            <a:extLst>
              <a:ext uri="{FF2B5EF4-FFF2-40B4-BE49-F238E27FC236}">
                <a16:creationId xmlns:a16="http://schemas.microsoft.com/office/drawing/2014/main" id="{B2EAEF6F-ADC1-FD90-5153-DA661BDDBFEF}"/>
              </a:ext>
            </a:extLst>
          </p:cNvPr>
          <p:cNvPicPr>
            <a:picLocks noChangeAspect="1"/>
          </p:cNvPicPr>
          <p:nvPr/>
        </p:nvPicPr>
        <p:blipFill>
          <a:blip r:embed="rId2"/>
          <a:stretch>
            <a:fillRect/>
          </a:stretch>
        </p:blipFill>
        <p:spPr>
          <a:xfrm>
            <a:off x="4326194" y="324465"/>
            <a:ext cx="7772400" cy="4336025"/>
          </a:xfrm>
          <a:prstGeom prst="rect">
            <a:avLst/>
          </a:prstGeom>
          <a:effectLst>
            <a:softEdge rad="555928"/>
          </a:effectLst>
        </p:spPr>
      </p:pic>
    </p:spTree>
    <p:extLst>
      <p:ext uri="{BB962C8B-B14F-4D97-AF65-F5344CB8AC3E}">
        <p14:creationId xmlns:p14="http://schemas.microsoft.com/office/powerpoint/2010/main" val="1752944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479161" y="479394"/>
            <a:ext cx="2678858" cy="2680137"/>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5000" b="1" kern="1200">
                <a:solidFill>
                  <a:schemeClr val="tx1"/>
                </a:solidFill>
                <a:latin typeface="+mj-lt"/>
                <a:ea typeface="+mj-ea"/>
                <a:cs typeface="+mj-cs"/>
              </a:rPr>
              <a:t>3. 球队介绍</a:t>
            </a:r>
            <a:endParaRPr lang="en-US" sz="50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990" y="652814"/>
            <a:ext cx="5635920" cy="3783599"/>
          </a:xfrm>
          <a:prstGeom prst="rect">
            <a:avLst/>
          </a:prstGeom>
          <a:effectLst>
            <a:softEdge rad="274117"/>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表格&#10;&#10;描述已自动生成">
            <a:extLst>
              <a:ext uri="{FF2B5EF4-FFF2-40B4-BE49-F238E27FC236}">
                <a16:creationId xmlns:a16="http://schemas.microsoft.com/office/drawing/2014/main" id="{8C42A84D-513F-8D65-B003-DA3533B40B19}"/>
              </a:ext>
            </a:extLst>
          </p:cNvPr>
          <p:cNvPicPr>
            <a:picLocks noChangeAspect="1"/>
          </p:cNvPicPr>
          <p:nvPr/>
        </p:nvPicPr>
        <p:blipFill>
          <a:blip r:embed="rId2"/>
          <a:stretch>
            <a:fillRect/>
          </a:stretch>
        </p:blipFill>
        <p:spPr>
          <a:xfrm>
            <a:off x="2035277" y="317090"/>
            <a:ext cx="4830096" cy="4471942"/>
          </a:xfrm>
          <a:prstGeom prst="rect">
            <a:avLst/>
          </a:prstGeom>
          <a:effectLst>
            <a:softEdge rad="83226"/>
          </a:effectLst>
        </p:spPr>
      </p:pic>
      <p:sp>
        <p:nvSpPr>
          <p:cNvPr id="4" name="文本框 3">
            <a:extLst>
              <a:ext uri="{FF2B5EF4-FFF2-40B4-BE49-F238E27FC236}">
                <a16:creationId xmlns:a16="http://schemas.microsoft.com/office/drawing/2014/main" id="{ED1385CA-BCE3-7DA0-A0F1-06810241F408}"/>
              </a:ext>
            </a:extLst>
          </p:cNvPr>
          <p:cNvSpPr txBox="1"/>
          <p:nvPr/>
        </p:nvSpPr>
        <p:spPr>
          <a:xfrm>
            <a:off x="235974" y="317090"/>
            <a:ext cx="1858297" cy="369332"/>
          </a:xfrm>
          <a:prstGeom prst="rect">
            <a:avLst/>
          </a:prstGeom>
          <a:noFill/>
        </p:spPr>
        <p:txBody>
          <a:bodyPr wrap="square" rtlCol="0">
            <a:spAutoFit/>
          </a:bodyPr>
          <a:lstStyle/>
          <a:p>
            <a:r>
              <a:rPr kumimoji="1" lang="zh-SG" altLang="en-US" dirty="0">
                <a:solidFill>
                  <a:schemeClr val="bg1"/>
                </a:solidFill>
              </a:rPr>
              <a:t>俱乐部名称</a:t>
            </a:r>
          </a:p>
        </p:txBody>
      </p:sp>
    </p:spTree>
    <p:extLst>
      <p:ext uri="{BB962C8B-B14F-4D97-AF65-F5344CB8AC3E}">
        <p14:creationId xmlns:p14="http://schemas.microsoft.com/office/powerpoint/2010/main" val="3109871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1"/>
          <p:cNvSpPr/>
          <p:nvPr/>
        </p:nvSpPr>
        <p:spPr>
          <a:xfrm>
            <a:off x="790575" y="2409825"/>
            <a:ext cx="4291965" cy="819150"/>
          </a:xfrm>
          <a:prstGeom prst="rect">
            <a:avLst/>
          </a:prstGeom>
          <a:noFill/>
          <a:ln/>
        </p:spPr>
        <p:txBody>
          <a:bodyPr wrap="square" rtlCol="0" anchor="t"/>
          <a:lstStyle/>
          <a:p>
            <a:pPr marL="0" indent="0">
              <a:buNone/>
            </a:pPr>
            <a:r>
              <a:rPr lang="en-US" sz="3680" b="1" dirty="0">
                <a:solidFill>
                  <a:srgbClr val="FFFFFF"/>
                </a:solidFill>
                <a:latin typeface="Noto Sans SC" pitchFamily="34" charset="0"/>
                <a:ea typeface="Noto Sans SC" pitchFamily="34" charset="-122"/>
                <a:cs typeface="Noto Sans SC" pitchFamily="34" charset="-120"/>
              </a:rPr>
              <a:t>4. 赞助商介绍</a:t>
            </a:r>
            <a:endParaRPr lang="en-US" sz="368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479161" y="479394"/>
            <a:ext cx="2678858" cy="2680137"/>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5000" b="1" kern="1200">
                <a:solidFill>
                  <a:schemeClr val="tx1"/>
                </a:solidFill>
                <a:latin typeface="+mj-lt"/>
                <a:ea typeface="+mj-ea"/>
                <a:cs typeface="+mj-cs"/>
              </a:rPr>
              <a:t>4. 赞助商介绍</a:t>
            </a:r>
            <a:endParaRPr lang="en-US" sz="50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 name="connsiteX0" fmla="*/ 0 w 2441321"/>
              <a:gd name="connsiteY0" fmla="*/ 0 h 13716"/>
              <a:gd name="connsiteX1" fmla="*/ 585917 w 2441321"/>
              <a:gd name="connsiteY1" fmla="*/ 0 h 13716"/>
              <a:gd name="connsiteX2" fmla="*/ 1123008 w 2441321"/>
              <a:gd name="connsiteY2" fmla="*/ 0 h 13716"/>
              <a:gd name="connsiteX3" fmla="*/ 1782164 w 2441321"/>
              <a:gd name="connsiteY3" fmla="*/ 0 h 13716"/>
              <a:gd name="connsiteX4" fmla="*/ 2441321 w 2441321"/>
              <a:gd name="connsiteY4" fmla="*/ 0 h 13716"/>
              <a:gd name="connsiteX5" fmla="*/ 2441321 w 2441321"/>
              <a:gd name="connsiteY5" fmla="*/ 13716 h 13716"/>
              <a:gd name="connsiteX6" fmla="*/ 1879817 w 2441321"/>
              <a:gd name="connsiteY6" fmla="*/ 13716 h 13716"/>
              <a:gd name="connsiteX7" fmla="*/ 1318313 w 2441321"/>
              <a:gd name="connsiteY7" fmla="*/ 13716 h 13716"/>
              <a:gd name="connsiteX8" fmla="*/ 659157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0988" y="3698"/>
                  <a:pt x="2440649" y="9400"/>
                  <a:pt x="2441321" y="13716"/>
                </a:cubicBezTo>
                <a:cubicBezTo>
                  <a:pt x="2159375" y="44437"/>
                  <a:pt x="2054495" y="41094"/>
                  <a:pt x="1830991" y="13716"/>
                </a:cubicBezTo>
                <a:cubicBezTo>
                  <a:pt x="1615846" y="2937"/>
                  <a:pt x="1521674" y="-9994"/>
                  <a:pt x="1269487" y="13716"/>
                </a:cubicBezTo>
                <a:cubicBezTo>
                  <a:pt x="1019660" y="49388"/>
                  <a:pt x="886911" y="37779"/>
                  <a:pt x="707983" y="13716"/>
                </a:cubicBezTo>
                <a:cubicBezTo>
                  <a:pt x="523434" y="22749"/>
                  <a:pt x="307885" y="29744"/>
                  <a:pt x="0" y="13716"/>
                </a:cubicBezTo>
                <a:cubicBezTo>
                  <a:pt x="-361" y="7755"/>
                  <a:pt x="-276" y="2718"/>
                  <a:pt x="0" y="0"/>
                </a:cubicBezTo>
                <a:close/>
              </a:path>
              <a:path w="2441321" h="13716"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197" y="4300"/>
                  <a:pt x="2441101" y="8760"/>
                  <a:pt x="2441321" y="13716"/>
                </a:cubicBezTo>
                <a:cubicBezTo>
                  <a:pt x="2180658" y="13750"/>
                  <a:pt x="2084222" y="1362"/>
                  <a:pt x="1879817" y="13716"/>
                </a:cubicBezTo>
                <a:cubicBezTo>
                  <a:pt x="1668182" y="11650"/>
                  <a:pt x="1551159" y="-11049"/>
                  <a:pt x="1318313" y="13716"/>
                </a:cubicBezTo>
                <a:cubicBezTo>
                  <a:pt x="1059871" y="51823"/>
                  <a:pt x="901959" y="19259"/>
                  <a:pt x="659157" y="13716"/>
                </a:cubicBezTo>
                <a:cubicBezTo>
                  <a:pt x="444692" y="23911"/>
                  <a:pt x="245032" y="35310"/>
                  <a:pt x="0" y="13716"/>
                </a:cubicBezTo>
                <a:cubicBezTo>
                  <a:pt x="124" y="7937"/>
                  <a:pt x="389" y="2990"/>
                  <a:pt x="0" y="0"/>
                </a:cubicBezTo>
                <a:close/>
              </a:path>
              <a:path w="2441321" h="13716"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661" y="4449"/>
                  <a:pt x="2442057" y="7876"/>
                  <a:pt x="2441321" y="13716"/>
                </a:cubicBezTo>
                <a:cubicBezTo>
                  <a:pt x="2149099" y="22776"/>
                  <a:pt x="2027305" y="51898"/>
                  <a:pt x="1830991" y="13716"/>
                </a:cubicBezTo>
                <a:cubicBezTo>
                  <a:pt x="1614571" y="-23336"/>
                  <a:pt x="1500998" y="6155"/>
                  <a:pt x="1269487" y="13716"/>
                </a:cubicBezTo>
                <a:cubicBezTo>
                  <a:pt x="1042399" y="33262"/>
                  <a:pt x="927922" y="41250"/>
                  <a:pt x="707983" y="13716"/>
                </a:cubicBezTo>
                <a:cubicBezTo>
                  <a:pt x="502575" y="-9952"/>
                  <a:pt x="350393" y="29927"/>
                  <a:pt x="0" y="13716"/>
                </a:cubicBezTo>
                <a:cubicBezTo>
                  <a:pt x="-248" y="8631"/>
                  <a:pt x="228" y="3134"/>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019" y="501300"/>
            <a:ext cx="4883058" cy="41628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899" y="688699"/>
            <a:ext cx="529596" cy="4397651"/>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409" y="482600"/>
            <a:ext cx="315230" cy="425168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8790" y="482600"/>
            <a:ext cx="8200127" cy="4043958"/>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图片 3"/>
          <p:cNvPicPr>
            <a:picLocks noChangeAspect="1"/>
          </p:cNvPicPr>
          <p:nvPr/>
        </p:nvPicPr>
        <p:blipFill rotWithShape="1">
          <a:blip r:embed="rId2"/>
          <a:srcRect t="58966"/>
          <a:stretch/>
        </p:blipFill>
        <p:spPr>
          <a:xfrm>
            <a:off x="973561" y="849573"/>
            <a:ext cx="3226603" cy="3310012"/>
          </a:xfrm>
          <a:prstGeom prst="rect">
            <a:avLst/>
          </a:prstGeom>
        </p:spPr>
      </p:pic>
      <p:cxnSp>
        <p:nvCxnSpPr>
          <p:cNvPr id="15" name="Straight Connector 14">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1304429"/>
            <a:ext cx="0" cy="24003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stretch>
            <a:fillRect/>
          </a:stretch>
        </p:blipFill>
        <p:spPr>
          <a:xfrm>
            <a:off x="5497859" y="839501"/>
            <a:ext cx="2139625" cy="3330156"/>
          </a:xfrm>
          <a:prstGeom prst="rect">
            <a:avLst/>
          </a:prstGeom>
        </p:spPr>
      </p:pic>
    </p:spTree>
    <p:extLst>
      <p:ext uri="{BB962C8B-B14F-4D97-AF65-F5344CB8AC3E}">
        <p14:creationId xmlns:p14="http://schemas.microsoft.com/office/powerpoint/2010/main" val="1383884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0575" y="1352550"/>
            <a:ext cx="1009650" cy="1243013"/>
          </a:xfrm>
          <a:prstGeom prst="rect">
            <a:avLst/>
          </a:prstGeom>
          <a:noFill/>
          <a:ln/>
        </p:spPr>
        <p:txBody>
          <a:bodyPr wrap="square" rtlCol="0" anchor="t"/>
          <a:lstStyle/>
          <a:p>
            <a:pPr marL="0" indent="0">
              <a:buNone/>
            </a:pPr>
            <a:endParaRPr lang="en-US" sz="5400" dirty="0"/>
          </a:p>
        </p:txBody>
      </p:sp>
      <p:sp>
        <p:nvSpPr>
          <p:cNvPr id="3" name="Text 1"/>
          <p:cNvSpPr/>
          <p:nvPr/>
        </p:nvSpPr>
        <p:spPr>
          <a:xfrm>
            <a:off x="382011" y="1602658"/>
            <a:ext cx="3029784" cy="1812055"/>
          </a:xfrm>
          <a:prstGeom prst="rect">
            <a:avLst/>
          </a:prstGeom>
          <a:noFill/>
          <a:ln/>
        </p:spPr>
        <p:txBody>
          <a:bodyPr wrap="square" rtlCol="0" anchor="t"/>
          <a:lstStyle/>
          <a:p>
            <a:pPr marL="0" indent="0">
              <a:buNone/>
            </a:pPr>
            <a:r>
              <a:rPr lang="en-US" altLang="zh-CN" sz="3680" b="1" dirty="0">
                <a:solidFill>
                  <a:srgbClr val="FFFFFF"/>
                </a:solidFill>
                <a:latin typeface="STKaiti" charset="-122"/>
                <a:ea typeface="STKaiti" charset="-122"/>
                <a:cs typeface="STKaiti" charset="-122"/>
              </a:rPr>
              <a:t>5</a:t>
            </a:r>
            <a:r>
              <a:rPr lang="en-US" sz="3680" b="1" dirty="0">
                <a:solidFill>
                  <a:srgbClr val="FFFFFF"/>
                </a:solidFill>
                <a:latin typeface="STKaiti" charset="-122"/>
                <a:ea typeface="STKaiti" charset="-122"/>
                <a:cs typeface="STKaiti" charset="-122"/>
              </a:rPr>
              <a:t>. 海外选手的参赛情况</a:t>
            </a:r>
            <a:endParaRPr lang="en-US" sz="3680" dirty="0">
              <a:latin typeface="STKaiti" charset="-122"/>
              <a:ea typeface="STKaiti" charset="-122"/>
              <a:cs typeface="STKaiti"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062" y="1189378"/>
            <a:ext cx="4304647" cy="2812369"/>
          </a:xfrm>
          <a:prstGeom prst="rect">
            <a:avLst/>
          </a:prstGeom>
          <a:effectLst>
            <a:glow rad="737306">
              <a:schemeClr val="accent4">
                <a:lumMod val="60000"/>
                <a:lumOff val="40000"/>
                <a:alpha val="52000"/>
              </a:schemeClr>
            </a:glow>
            <a:softEdge rad="10833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7711" y="166254"/>
            <a:ext cx="6288577" cy="999476"/>
          </a:xfrm>
          <a:prstGeom prst="rect">
            <a:avLst/>
          </a:prstGeom>
          <a:ln w="12700">
            <a:solidFill>
              <a:srgbClr val="DEDEDE"/>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文本框 1"/>
          <p:cNvSpPr txBox="1"/>
          <p:nvPr/>
        </p:nvSpPr>
        <p:spPr>
          <a:xfrm>
            <a:off x="1577340" y="232757"/>
            <a:ext cx="5989320" cy="651617"/>
          </a:xfrm>
          <a:prstGeom prst="rect">
            <a:avLst/>
          </a:prstGeom>
        </p:spPr>
        <p:txBody>
          <a:bodyPr vert="horz" lIns="91440" tIns="45720" rIns="91440" bIns="45720" rtlCol="0" anchor="ctr">
            <a:normAutofit fontScale="92500" lnSpcReduction="20000"/>
          </a:bodyPr>
          <a:lstStyle/>
          <a:p>
            <a:pPr algn="ctr">
              <a:lnSpc>
                <a:spcPct val="90000"/>
              </a:lnSpc>
              <a:spcBef>
                <a:spcPct val="0"/>
              </a:spcBef>
              <a:spcAft>
                <a:spcPts val="600"/>
              </a:spcAft>
            </a:pPr>
            <a:r>
              <a:rPr kumimoji="1" lang="zh-CN" altLang="en-US" sz="800" b="1" dirty="0">
                <a:latin typeface="+mj-lt"/>
                <a:ea typeface="+mj-ea"/>
                <a:cs typeface="+mj-cs"/>
              </a:rPr>
              <a:t>海外运动员情况：</a:t>
            </a:r>
            <a:endParaRPr kumimoji="1" lang="en-US" altLang="zh-CN" sz="800" b="1" dirty="0">
              <a:latin typeface="+mj-lt"/>
              <a:ea typeface="+mj-ea"/>
              <a:cs typeface="+mj-cs"/>
            </a:endParaRPr>
          </a:p>
          <a:p>
            <a:pPr algn="ctr">
              <a:lnSpc>
                <a:spcPct val="90000"/>
              </a:lnSpc>
              <a:spcBef>
                <a:spcPct val="0"/>
              </a:spcBef>
              <a:spcAft>
                <a:spcPts val="600"/>
              </a:spcAft>
            </a:pPr>
            <a:r>
              <a:rPr kumimoji="1" lang="zh-CN" altLang="en-US" sz="800" dirty="0">
                <a:latin typeface="+mj-lt"/>
                <a:ea typeface="+mj-ea"/>
                <a:cs typeface="+mj-cs"/>
              </a:rPr>
              <a:t>男子：英国、巴西、中国、韩国</a:t>
            </a:r>
            <a:endParaRPr kumimoji="1" lang="en-US" altLang="zh-CN" sz="800" dirty="0">
              <a:latin typeface="+mj-lt"/>
              <a:ea typeface="+mj-ea"/>
              <a:cs typeface="+mj-cs"/>
            </a:endParaRPr>
          </a:p>
          <a:p>
            <a:pPr algn="ctr">
              <a:lnSpc>
                <a:spcPct val="90000"/>
              </a:lnSpc>
              <a:spcBef>
                <a:spcPct val="0"/>
              </a:spcBef>
              <a:spcAft>
                <a:spcPts val="600"/>
              </a:spcAft>
            </a:pPr>
            <a:r>
              <a:rPr kumimoji="1" lang="zh-CN" altLang="en-US" sz="800" dirty="0">
                <a:latin typeface="+mj-lt"/>
                <a:ea typeface="+mj-ea"/>
                <a:cs typeface="+mj-cs"/>
              </a:rPr>
              <a:t>女子：中国、中华台北、德国、新加坡、罗马尼亚、韩国、中国香港</a:t>
            </a:r>
            <a:endParaRPr kumimoji="1" lang="en-US" altLang="zh-CN" sz="800" dirty="0">
              <a:latin typeface="+mj-lt"/>
              <a:ea typeface="+mj-ea"/>
              <a:cs typeface="+mj-cs"/>
            </a:endParaRPr>
          </a:p>
          <a:p>
            <a:pPr algn="ctr">
              <a:lnSpc>
                <a:spcPct val="90000"/>
              </a:lnSpc>
              <a:spcBef>
                <a:spcPct val="0"/>
              </a:spcBef>
              <a:spcAft>
                <a:spcPts val="600"/>
              </a:spcAft>
            </a:pPr>
            <a:r>
              <a:rPr kumimoji="1" lang="zh-CN" altLang="en-US" sz="800" dirty="0">
                <a:latin typeface="+mj-lt"/>
                <a:ea typeface="+mj-ea"/>
                <a:cs typeface="+mj-cs"/>
              </a:rPr>
              <a:t>参加联赛的海外队员合计</a:t>
            </a:r>
            <a:r>
              <a:rPr kumimoji="1" lang="en-US" altLang="zh-CN" sz="800" dirty="0">
                <a:latin typeface="+mj-lt"/>
                <a:ea typeface="+mj-ea"/>
                <a:cs typeface="+mj-cs"/>
              </a:rPr>
              <a:t>20</a:t>
            </a:r>
            <a:r>
              <a:rPr kumimoji="1" lang="zh-CN" altLang="en-US" sz="800" dirty="0">
                <a:latin typeface="+mj-lt"/>
                <a:ea typeface="+mj-ea"/>
                <a:cs typeface="+mj-cs"/>
              </a:rPr>
              <a:t>个人左右</a:t>
            </a:r>
          </a:p>
        </p:txBody>
      </p:sp>
      <p:sp>
        <p:nvSpPr>
          <p:cNvPr id="13" name="Rectangle: Rounded Corners 1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2332" y="908555"/>
            <a:ext cx="5419335"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79" y="2149241"/>
            <a:ext cx="4197096" cy="1983127"/>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726" y="2180719"/>
            <a:ext cx="4197096" cy="1920171"/>
          </a:xfrm>
          <a:prstGeom prst="rect">
            <a:avLst/>
          </a:prstGeom>
        </p:spPr>
      </p:pic>
    </p:spTree>
    <p:extLst>
      <p:ext uri="{BB962C8B-B14F-4D97-AF65-F5344CB8AC3E}">
        <p14:creationId xmlns:p14="http://schemas.microsoft.com/office/powerpoint/2010/main" val="1046240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3" name="Text 1"/>
          <p:cNvSpPr/>
          <p:nvPr/>
        </p:nvSpPr>
        <p:spPr>
          <a:xfrm>
            <a:off x="464708" y="3855543"/>
            <a:ext cx="7415213" cy="914400"/>
          </a:xfrm>
          <a:prstGeom prst="rect">
            <a:avLst/>
          </a:prstGeom>
          <a:noFill/>
          <a:ln/>
        </p:spPr>
        <p:txBody>
          <a:bodyPr wrap="square" rtlCol="0" anchor="t"/>
          <a:lstStyle/>
          <a:p>
            <a:pPr marL="342900" indent="-342900" algn="l">
              <a:lnSpc>
                <a:spcPct val="150000"/>
              </a:lnSpc>
              <a:buSzPct val="100000"/>
              <a:buChar char="•"/>
            </a:pPr>
            <a:r>
              <a:rPr lang="en-US" sz="1536" dirty="0">
                <a:solidFill>
                  <a:srgbClr val="FFFFFF"/>
                </a:solidFill>
                <a:latin typeface="Noto Sans SC" pitchFamily="34" charset="0"/>
                <a:ea typeface="Noto Sans SC" pitchFamily="34" charset="-122"/>
                <a:cs typeface="Noto Sans SC" pitchFamily="34" charset="-120"/>
              </a:rPr>
              <a:t>联赛中有很多来自海外的优秀选手</a:t>
            </a:r>
            <a:endParaRPr lang="en-US" sz="1536" dirty="0"/>
          </a:p>
          <a:p>
            <a:pPr marL="342900" indent="-342900" algn="l">
              <a:lnSpc>
                <a:spcPct val="150000"/>
              </a:lnSpc>
              <a:buSzPct val="100000"/>
              <a:buChar char="•"/>
            </a:pPr>
            <a:r>
              <a:rPr lang="en-US" sz="1536" dirty="0">
                <a:solidFill>
                  <a:srgbClr val="FFFFFF"/>
                </a:solidFill>
                <a:latin typeface="Noto Sans SC" pitchFamily="34" charset="0"/>
                <a:ea typeface="Noto Sans SC" pitchFamily="34" charset="-122"/>
                <a:cs typeface="Noto Sans SC" pitchFamily="34" charset="-120"/>
              </a:rPr>
              <a:t>他们的参赛不仅丰富了比赛的内容，也提高了联赛的国际化水平</a:t>
            </a:r>
          </a:p>
          <a:p>
            <a:pPr marL="342900" indent="-342900" algn="l">
              <a:lnSpc>
                <a:spcPct val="150000"/>
              </a:lnSpc>
              <a:buSzPct val="100000"/>
              <a:buChar char="•"/>
            </a:pPr>
            <a:r>
              <a:rPr lang="zh-CN" altLang="en-US" sz="1536" dirty="0">
                <a:solidFill>
                  <a:srgbClr val="FFFFFF"/>
                </a:solidFill>
                <a:latin typeface="Noto Sans SC" pitchFamily="34" charset="0"/>
                <a:ea typeface="Noto Sans SC" pitchFamily="34" charset="-122"/>
                <a:cs typeface="Noto Sans SC" pitchFamily="34" charset="-120"/>
              </a:rPr>
              <a:t>吸引了许多不同地区的粉丝前来观赛，丰富了</a:t>
            </a:r>
            <a:r>
              <a:rPr lang="en-US" altLang="zh-CN" sz="1536" dirty="0">
                <a:solidFill>
                  <a:srgbClr val="FFFFFF"/>
                </a:solidFill>
                <a:latin typeface="Noto Sans SC" pitchFamily="34" charset="0"/>
                <a:ea typeface="Noto Sans SC" pitchFamily="34" charset="-122"/>
                <a:cs typeface="Noto Sans SC" pitchFamily="34" charset="-120"/>
              </a:rPr>
              <a:t>T</a:t>
            </a:r>
            <a:r>
              <a:rPr lang="zh-CN" altLang="en-US" sz="1536" dirty="0">
                <a:solidFill>
                  <a:srgbClr val="FFFFFF"/>
                </a:solidFill>
                <a:latin typeface="Noto Sans SC" pitchFamily="34" charset="0"/>
                <a:ea typeface="Noto Sans SC" pitchFamily="34" charset="-122"/>
                <a:cs typeface="Noto Sans SC" pitchFamily="34" charset="-120"/>
              </a:rPr>
              <a:t>联赛的商业价值</a:t>
            </a:r>
            <a:endParaRPr lang="en-US" sz="1536" dirty="0">
              <a:solidFill>
                <a:schemeClr val="bg1"/>
              </a:solidFill>
              <a:latin typeface="Noto Sans SC" pitchFamily="34" charset="0"/>
              <a:ea typeface="Noto Sans SC" pitchFamily="34" charset="-122"/>
              <a:cs typeface="Noto Sans SC" pitchFamily="34" charset="-120"/>
            </a:endParaRPr>
          </a:p>
          <a:p>
            <a:pPr marL="342900" indent="-342900" algn="l">
              <a:lnSpc>
                <a:spcPct val="150000"/>
              </a:lnSpc>
              <a:buSzPct val="100000"/>
              <a:buChar char="•"/>
            </a:pPr>
            <a:endParaRPr lang="en-US" sz="1536"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287" y="914129"/>
            <a:ext cx="1524001" cy="2032002"/>
          </a:xfrm>
          <a:prstGeom prst="rect">
            <a:avLst/>
          </a:prstGeom>
        </p:spPr>
      </p:pic>
      <p:sp>
        <p:nvSpPr>
          <p:cNvPr id="5" name="文本框 4"/>
          <p:cNvSpPr txBox="1"/>
          <p:nvPr/>
        </p:nvSpPr>
        <p:spPr>
          <a:xfrm>
            <a:off x="703449" y="2924959"/>
            <a:ext cx="2832069" cy="830997"/>
          </a:xfrm>
          <a:prstGeom prst="rect">
            <a:avLst/>
          </a:prstGeom>
          <a:noFill/>
        </p:spPr>
        <p:txBody>
          <a:bodyPr wrap="square" rtlCol="0">
            <a:spAutoFit/>
          </a:bodyPr>
          <a:lstStyle/>
          <a:p>
            <a:r>
              <a:rPr kumimoji="1" lang="zh-CN" altLang="en-US" sz="1600" dirty="0">
                <a:solidFill>
                  <a:schemeClr val="bg1"/>
                </a:solidFill>
                <a:latin typeface="KaiTi" charset="-122"/>
                <a:ea typeface="KaiTi" charset="-122"/>
                <a:cs typeface="KaiTi" charset="-122"/>
              </a:rPr>
              <a:t>英国运动员  </a:t>
            </a:r>
            <a:endParaRPr kumimoji="1" lang="en-US" altLang="zh-CN" sz="1600" dirty="0">
              <a:solidFill>
                <a:schemeClr val="bg1"/>
              </a:solidFill>
              <a:latin typeface="KaiTi" charset="-122"/>
              <a:ea typeface="KaiTi" charset="-122"/>
              <a:cs typeface="KaiTi" charset="-122"/>
            </a:endParaRPr>
          </a:p>
          <a:p>
            <a:r>
              <a:rPr kumimoji="1" lang="zh-CN" altLang="en-US" sz="1600" dirty="0">
                <a:solidFill>
                  <a:schemeClr val="bg1"/>
                </a:solidFill>
                <a:latin typeface="KaiTi" charset="-122"/>
                <a:ea typeface="KaiTi" charset="-122"/>
                <a:cs typeface="KaiTi" charset="-122"/>
              </a:rPr>
              <a:t>利亚姆</a:t>
            </a:r>
            <a:r>
              <a:rPr kumimoji="1" lang="en-US" altLang="zh-CN" sz="1600" dirty="0">
                <a:solidFill>
                  <a:schemeClr val="bg1"/>
                </a:solidFill>
                <a:latin typeface="KaiTi" charset="-122"/>
                <a:ea typeface="KaiTi" charset="-122"/>
                <a:cs typeface="KaiTi" charset="-122"/>
              </a:rPr>
              <a:t>·</a:t>
            </a:r>
            <a:r>
              <a:rPr kumimoji="1" lang="zh-CN" altLang="en-US" sz="1600" dirty="0">
                <a:solidFill>
                  <a:schemeClr val="bg1"/>
                </a:solidFill>
                <a:latin typeface="KaiTi" charset="-122"/>
                <a:ea typeface="KaiTi" charset="-122"/>
                <a:cs typeface="KaiTi" charset="-122"/>
              </a:rPr>
              <a:t>皮奇福德</a:t>
            </a:r>
            <a:endParaRPr kumimoji="1" lang="en-US" altLang="zh-CN" sz="1600" dirty="0">
              <a:solidFill>
                <a:schemeClr val="bg1"/>
              </a:solidFill>
              <a:latin typeface="KaiTi" charset="-122"/>
              <a:ea typeface="KaiTi" charset="-122"/>
              <a:cs typeface="KaiTi" charset="-122"/>
            </a:endParaRPr>
          </a:p>
          <a:p>
            <a:r>
              <a:rPr kumimoji="1" lang="zh-CN" altLang="en-US" sz="1600" dirty="0">
                <a:solidFill>
                  <a:schemeClr val="bg1"/>
                </a:solidFill>
                <a:latin typeface="KaiTi" charset="-122"/>
                <a:ea typeface="KaiTi" charset="-122"/>
                <a:cs typeface="KaiTi" charset="-122"/>
              </a:rPr>
              <a:t>代表英国目前的男单最高水平</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0964" y="910983"/>
            <a:ext cx="1526361" cy="2035148"/>
          </a:xfrm>
          <a:prstGeom prst="rect">
            <a:avLst/>
          </a:prstGeom>
        </p:spPr>
      </p:pic>
      <p:sp>
        <p:nvSpPr>
          <p:cNvPr id="7" name="文本框 6"/>
          <p:cNvSpPr txBox="1"/>
          <p:nvPr/>
        </p:nvSpPr>
        <p:spPr>
          <a:xfrm>
            <a:off x="4244743" y="2924958"/>
            <a:ext cx="2998381" cy="830997"/>
          </a:xfrm>
          <a:prstGeom prst="rect">
            <a:avLst/>
          </a:prstGeom>
          <a:noFill/>
        </p:spPr>
        <p:txBody>
          <a:bodyPr wrap="square" rtlCol="0">
            <a:spAutoFit/>
          </a:bodyPr>
          <a:lstStyle/>
          <a:p>
            <a:r>
              <a:rPr kumimoji="1" lang="zh-CN" altLang="en-US" sz="1600" dirty="0">
                <a:solidFill>
                  <a:schemeClr val="bg1"/>
                </a:solidFill>
                <a:latin typeface="KaiTi" charset="-122"/>
                <a:ea typeface="KaiTi" charset="-122"/>
                <a:cs typeface="KaiTi" charset="-122"/>
              </a:rPr>
              <a:t>巴西运动员 </a:t>
            </a:r>
            <a:br>
              <a:rPr lang="zh-CN" altLang="en-US" sz="1600" dirty="0">
                <a:solidFill>
                  <a:schemeClr val="bg1"/>
                </a:solidFill>
                <a:latin typeface="KaiTi" charset="-122"/>
                <a:ea typeface="KaiTi" charset="-122"/>
                <a:cs typeface="KaiTi" charset="-122"/>
              </a:rPr>
            </a:br>
            <a:r>
              <a:rPr lang="zh-CN" altLang="en-US" sz="1600" dirty="0">
                <a:solidFill>
                  <a:schemeClr val="bg1"/>
                </a:solidFill>
                <a:latin typeface="KaiTi" charset="-122"/>
                <a:ea typeface="KaiTi" charset="-122"/>
                <a:cs typeface="KaiTi" charset="-122"/>
              </a:rPr>
              <a:t>雨果</a:t>
            </a:r>
            <a:r>
              <a:rPr lang="en-US" altLang="zh-CN" sz="1600" dirty="0">
                <a:solidFill>
                  <a:schemeClr val="bg1"/>
                </a:solidFill>
                <a:latin typeface="KaiTi" charset="-122"/>
                <a:ea typeface="KaiTi" charset="-122"/>
                <a:cs typeface="KaiTi" charset="-122"/>
              </a:rPr>
              <a:t>·</a:t>
            </a:r>
            <a:r>
              <a:rPr lang="zh-CN" altLang="en-US" sz="1600" dirty="0">
                <a:solidFill>
                  <a:schemeClr val="bg1"/>
                </a:solidFill>
                <a:latin typeface="KaiTi" charset="-122"/>
                <a:ea typeface="KaiTi" charset="-122"/>
                <a:cs typeface="KaiTi" charset="-122"/>
              </a:rPr>
              <a:t>卡尔德拉诺</a:t>
            </a:r>
            <a:endParaRPr lang="en-US" altLang="zh-CN" sz="1600" dirty="0">
              <a:solidFill>
                <a:schemeClr val="bg1"/>
              </a:solidFill>
              <a:latin typeface="KaiTi" charset="-122"/>
              <a:ea typeface="KaiTi" charset="-122"/>
              <a:cs typeface="KaiTi" charset="-122"/>
            </a:endParaRPr>
          </a:p>
          <a:p>
            <a:r>
              <a:rPr kumimoji="1" lang="zh-CN" altLang="en-US" sz="1600" dirty="0">
                <a:solidFill>
                  <a:schemeClr val="bg1"/>
                </a:solidFill>
                <a:latin typeface="KaiTi" charset="-122"/>
                <a:ea typeface="KaiTi" charset="-122"/>
                <a:cs typeface="KaiTi" charset="-122"/>
              </a:rPr>
              <a:t>世界最高排名第</a:t>
            </a:r>
            <a:r>
              <a:rPr kumimoji="1" lang="en-US" altLang="zh-CN" sz="1600" dirty="0">
                <a:solidFill>
                  <a:schemeClr val="bg1"/>
                </a:solidFill>
                <a:latin typeface="KaiTi" charset="-122"/>
                <a:ea typeface="KaiTi" charset="-122"/>
                <a:cs typeface="KaiTi" charset="-122"/>
              </a:rPr>
              <a:t>5</a:t>
            </a:r>
            <a:endParaRPr kumimoji="1" lang="zh-CN" altLang="en-US" sz="1600" dirty="0">
              <a:solidFill>
                <a:schemeClr val="bg1"/>
              </a:solidFill>
              <a:latin typeface="KaiTi" charset="-122"/>
              <a:ea typeface="KaiTi" charset="-122"/>
              <a:cs typeface="KaiTi"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0575" y="1352550"/>
            <a:ext cx="1009650" cy="1243013"/>
          </a:xfrm>
          <a:prstGeom prst="rect">
            <a:avLst/>
          </a:prstGeom>
          <a:noFill/>
          <a:ln/>
        </p:spPr>
        <p:txBody>
          <a:bodyPr wrap="square" rtlCol="0" anchor="t"/>
          <a:lstStyle/>
          <a:p>
            <a:pPr marL="0" indent="0">
              <a:buNone/>
            </a:pPr>
            <a:endParaRPr lang="en-US" sz="5400" dirty="0"/>
          </a:p>
        </p:txBody>
      </p:sp>
      <p:sp>
        <p:nvSpPr>
          <p:cNvPr id="3" name="Text 1"/>
          <p:cNvSpPr/>
          <p:nvPr/>
        </p:nvSpPr>
        <p:spPr>
          <a:xfrm>
            <a:off x="790575" y="2409825"/>
            <a:ext cx="4291965" cy="819150"/>
          </a:xfrm>
          <a:prstGeom prst="rect">
            <a:avLst/>
          </a:prstGeom>
          <a:noFill/>
          <a:ln/>
        </p:spPr>
        <p:txBody>
          <a:bodyPr wrap="square" rtlCol="0" anchor="t"/>
          <a:lstStyle/>
          <a:p>
            <a:pPr marL="0" indent="0">
              <a:buNone/>
            </a:pPr>
            <a:r>
              <a:rPr lang="en-US" altLang="zh-CN" sz="3680" b="1" dirty="0">
                <a:solidFill>
                  <a:srgbClr val="FFFFFF"/>
                </a:solidFill>
                <a:latin typeface="Noto Sans SC" pitchFamily="34" charset="0"/>
                <a:ea typeface="Noto Sans SC" pitchFamily="34" charset="-122"/>
                <a:cs typeface="Noto Sans SC" pitchFamily="34" charset="-120"/>
              </a:rPr>
              <a:t>6</a:t>
            </a:r>
            <a:r>
              <a:rPr lang="en-US" sz="3680" b="1" dirty="0">
                <a:solidFill>
                  <a:srgbClr val="FFFFFF"/>
                </a:solidFill>
                <a:latin typeface="Noto Sans SC" pitchFamily="34" charset="0"/>
                <a:ea typeface="Noto Sans SC" pitchFamily="34" charset="-122"/>
                <a:cs typeface="Noto Sans SC" pitchFamily="34" charset="-120"/>
              </a:rPr>
              <a:t>. 广告</a:t>
            </a:r>
            <a:endParaRPr lang="en-US" sz="368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p:cNvSpPr txBox="1"/>
          <p:nvPr/>
        </p:nvSpPr>
        <p:spPr>
          <a:xfrm>
            <a:off x="479160" y="313182"/>
            <a:ext cx="8182230" cy="93704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kumimoji="1" lang="zh-CN" altLang="en-US" sz="5000" kern="1200">
                <a:solidFill>
                  <a:schemeClr val="tx1"/>
                </a:solidFill>
                <a:latin typeface="+mj-lt"/>
                <a:ea typeface="+mj-ea"/>
                <a:cs typeface="+mj-cs"/>
              </a:rPr>
              <a:t>什么是</a:t>
            </a:r>
            <a:r>
              <a:rPr kumimoji="1" lang="en-US" altLang="zh-CN" sz="5000" kern="1200">
                <a:solidFill>
                  <a:schemeClr val="tx1"/>
                </a:solidFill>
                <a:latin typeface="+mj-lt"/>
                <a:ea typeface="+mj-ea"/>
                <a:cs typeface="+mj-cs"/>
              </a:rPr>
              <a:t>T</a:t>
            </a:r>
            <a:r>
              <a:rPr kumimoji="1" lang="zh-CN" altLang="en-US" sz="5000" kern="1200">
                <a:solidFill>
                  <a:schemeClr val="tx1"/>
                </a:solidFill>
                <a:latin typeface="+mj-lt"/>
                <a:ea typeface="+mj-ea"/>
                <a:cs typeface="+mj-cs"/>
              </a:rPr>
              <a:t>联赛？</a:t>
            </a:r>
          </a:p>
        </p:txBody>
      </p:sp>
      <p:sp>
        <p:nvSpPr>
          <p:cNvPr id="1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 name="connsiteX0" fmla="*/ 0 w 3429000"/>
              <a:gd name="connsiteY0" fmla="*/ 0 h 13716"/>
              <a:gd name="connsiteX1" fmla="*/ 617220 w 3429000"/>
              <a:gd name="connsiteY1" fmla="*/ 0 h 13716"/>
              <a:gd name="connsiteX2" fmla="*/ 1200150 w 3429000"/>
              <a:gd name="connsiteY2" fmla="*/ 0 h 13716"/>
              <a:gd name="connsiteX3" fmla="*/ 1817370 w 3429000"/>
              <a:gd name="connsiteY3" fmla="*/ 0 h 13716"/>
              <a:gd name="connsiteX4" fmla="*/ 2503170 w 3429000"/>
              <a:gd name="connsiteY4" fmla="*/ 0 h 13716"/>
              <a:gd name="connsiteX5" fmla="*/ 3429000 w 3429000"/>
              <a:gd name="connsiteY5" fmla="*/ 0 h 13716"/>
              <a:gd name="connsiteX6" fmla="*/ 3429000 w 3429000"/>
              <a:gd name="connsiteY6" fmla="*/ 13716 h 13716"/>
              <a:gd name="connsiteX7" fmla="*/ 2743200 w 3429000"/>
              <a:gd name="connsiteY7" fmla="*/ 13716 h 13716"/>
              <a:gd name="connsiteX8" fmla="*/ 1988820 w 3429000"/>
              <a:gd name="connsiteY8" fmla="*/ 13716 h 13716"/>
              <a:gd name="connsiteX9" fmla="*/ 1405890 w 3429000"/>
              <a:gd name="connsiteY9" fmla="*/ 13716 h 13716"/>
              <a:gd name="connsiteX10" fmla="*/ 65151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78" y="4238"/>
                  <a:pt x="3429362" y="9645"/>
                  <a:pt x="3429000" y="13716"/>
                </a:cubicBezTo>
                <a:cubicBezTo>
                  <a:pt x="3212354" y="24300"/>
                  <a:pt x="3083619" y="-5408"/>
                  <a:pt x="2811780" y="13716"/>
                </a:cubicBezTo>
                <a:cubicBezTo>
                  <a:pt x="2533576" y="20486"/>
                  <a:pt x="2477440" y="15959"/>
                  <a:pt x="2228850" y="13716"/>
                </a:cubicBezTo>
                <a:cubicBezTo>
                  <a:pt x="2003657" y="-6415"/>
                  <a:pt x="1810789" y="13722"/>
                  <a:pt x="1543050" y="13716"/>
                </a:cubicBezTo>
                <a:cubicBezTo>
                  <a:pt x="1286635" y="-25734"/>
                  <a:pt x="1189418" y="17718"/>
                  <a:pt x="925830" y="13716"/>
                </a:cubicBezTo>
                <a:cubicBezTo>
                  <a:pt x="678389" y="-6959"/>
                  <a:pt x="367033" y="38662"/>
                  <a:pt x="0" y="13716"/>
                </a:cubicBezTo>
                <a:cubicBezTo>
                  <a:pt x="-950" y="8514"/>
                  <a:pt x="-119" y="3449"/>
                  <a:pt x="0" y="0"/>
                </a:cubicBezTo>
                <a:close/>
              </a:path>
              <a:path w="3429000" h="13716"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219" y="5403"/>
                  <a:pt x="3428159" y="9705"/>
                  <a:pt x="3429000" y="13716"/>
                </a:cubicBezTo>
                <a:cubicBezTo>
                  <a:pt x="3101445" y="-8012"/>
                  <a:pt x="2879434" y="29451"/>
                  <a:pt x="2743200" y="13716"/>
                </a:cubicBezTo>
                <a:cubicBezTo>
                  <a:pt x="2609544" y="9343"/>
                  <a:pt x="2334178" y="44077"/>
                  <a:pt x="1988820" y="13716"/>
                </a:cubicBezTo>
                <a:cubicBezTo>
                  <a:pt x="1620382" y="13563"/>
                  <a:pt x="1588099" y="-7567"/>
                  <a:pt x="1405890" y="13716"/>
                </a:cubicBezTo>
                <a:cubicBezTo>
                  <a:pt x="1266239" y="23975"/>
                  <a:pt x="867500" y="10636"/>
                  <a:pt x="651510" y="13716"/>
                </a:cubicBezTo>
                <a:cubicBezTo>
                  <a:pt x="445459" y="35533"/>
                  <a:pt x="119818" y="-28316"/>
                  <a:pt x="0" y="13716"/>
                </a:cubicBezTo>
                <a:cubicBezTo>
                  <a:pt x="242" y="7496"/>
                  <a:pt x="776" y="5947"/>
                  <a:pt x="0" y="0"/>
                </a:cubicBezTo>
                <a:close/>
              </a:path>
              <a:path w="3429000" h="13716"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104" y="3768"/>
                  <a:pt x="3429110" y="10153"/>
                  <a:pt x="3429000" y="13716"/>
                </a:cubicBezTo>
                <a:cubicBezTo>
                  <a:pt x="3250522" y="51451"/>
                  <a:pt x="3056248" y="-6129"/>
                  <a:pt x="2811780" y="13716"/>
                </a:cubicBezTo>
                <a:cubicBezTo>
                  <a:pt x="2534418" y="21986"/>
                  <a:pt x="2483107" y="15318"/>
                  <a:pt x="2228850" y="13716"/>
                </a:cubicBezTo>
                <a:cubicBezTo>
                  <a:pt x="1996093" y="-24934"/>
                  <a:pt x="1790611" y="30524"/>
                  <a:pt x="1543050" y="13716"/>
                </a:cubicBezTo>
                <a:cubicBezTo>
                  <a:pt x="1276188" y="-34299"/>
                  <a:pt x="1196665" y="-3522"/>
                  <a:pt x="925830" y="13716"/>
                </a:cubicBezTo>
                <a:cubicBezTo>
                  <a:pt x="718623" y="56844"/>
                  <a:pt x="374628" y="20467"/>
                  <a:pt x="0" y="13716"/>
                </a:cubicBezTo>
                <a:cubicBezTo>
                  <a:pt x="84" y="8233"/>
                  <a:pt x="-347" y="31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01" y="1975104"/>
            <a:ext cx="8405511" cy="2689764"/>
          </a:xfrm>
          <a:prstGeom prst="rect">
            <a:avLst/>
          </a:prstGeom>
        </p:spPr>
      </p:pic>
    </p:spTree>
    <p:extLst>
      <p:ext uri="{BB962C8B-B14F-4D97-AF65-F5344CB8AC3E}">
        <p14:creationId xmlns:p14="http://schemas.microsoft.com/office/powerpoint/2010/main" val="1773602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 0"/>
          <p:cNvSpPr/>
          <p:nvPr/>
        </p:nvSpPr>
        <p:spPr>
          <a:xfrm>
            <a:off x="387281" y="-78657"/>
            <a:ext cx="2523067" cy="1205380"/>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endParaRPr lang="en-US" sz="4400" kern="1200" dirty="0">
              <a:solidFill>
                <a:schemeClr val="tx1"/>
              </a:solidFill>
              <a:latin typeface="+mj-lt"/>
              <a:ea typeface="+mj-ea"/>
              <a:cs typeface="+mj-cs"/>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6791" y="1205380"/>
            <a:ext cx="5572606" cy="325997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effectLst>
            <a:softEdge rad="105850"/>
          </a:effectLst>
        </p:spPr>
      </p:pic>
      <p:sp>
        <p:nvSpPr>
          <p:cNvPr id="3" name="Text 1"/>
          <p:cNvSpPr/>
          <p:nvPr/>
        </p:nvSpPr>
        <p:spPr>
          <a:xfrm>
            <a:off x="0" y="290216"/>
            <a:ext cx="7511845" cy="3144390"/>
          </a:xfrm>
          <a:prstGeom prst="rect">
            <a:avLst/>
          </a:prstGeom>
        </p:spPr>
        <p:txBody>
          <a:bodyPr vert="horz" lIns="91440" tIns="45720" rIns="91440" bIns="45720" rtlCol="0">
            <a:normAutofit/>
          </a:bodyPr>
          <a:lstStyle/>
          <a:p>
            <a:pPr marL="342900" indent="-228600">
              <a:lnSpc>
                <a:spcPct val="90000"/>
              </a:lnSpc>
              <a:spcAft>
                <a:spcPts val="600"/>
              </a:spcAft>
              <a:buSzPct val="100000"/>
              <a:buFont typeface="Arial" panose="020B0604020202020204" pitchFamily="34" charset="0"/>
              <a:buChar char="•"/>
            </a:pPr>
            <a:r>
              <a:rPr lang="en-US" dirty="0" err="1"/>
              <a:t>联赛中有丰富的广告形式</a:t>
            </a:r>
            <a:endParaRPr lang="en-US" dirty="0"/>
          </a:p>
          <a:p>
            <a:pPr marL="342900" indent="-228600">
              <a:lnSpc>
                <a:spcPct val="90000"/>
              </a:lnSpc>
              <a:spcAft>
                <a:spcPts val="600"/>
              </a:spcAft>
              <a:buSzPct val="100000"/>
              <a:buFont typeface="Arial" panose="020B0604020202020204" pitchFamily="34" charset="0"/>
              <a:buChar char="•"/>
            </a:pPr>
            <a:r>
              <a:rPr lang="en-US" dirty="0" err="1"/>
              <a:t>广告牌、场内广告、球员服装、赞助商命名权等都是常见的广告形式</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0575" y="1352550"/>
            <a:ext cx="1009650" cy="1243013"/>
          </a:xfrm>
          <a:prstGeom prst="rect">
            <a:avLst/>
          </a:prstGeom>
          <a:noFill/>
          <a:ln/>
        </p:spPr>
        <p:txBody>
          <a:bodyPr wrap="square" rtlCol="0" anchor="t"/>
          <a:lstStyle/>
          <a:p>
            <a:pPr marL="0" indent="0">
              <a:buNone/>
            </a:pPr>
            <a:endParaRPr lang="en-US" sz="5400" dirty="0"/>
          </a:p>
        </p:txBody>
      </p:sp>
      <p:sp>
        <p:nvSpPr>
          <p:cNvPr id="3" name="Text 1"/>
          <p:cNvSpPr/>
          <p:nvPr/>
        </p:nvSpPr>
        <p:spPr>
          <a:xfrm>
            <a:off x="790575" y="2409825"/>
            <a:ext cx="4291965" cy="819150"/>
          </a:xfrm>
          <a:prstGeom prst="rect">
            <a:avLst/>
          </a:prstGeom>
          <a:noFill/>
          <a:ln/>
        </p:spPr>
        <p:txBody>
          <a:bodyPr wrap="square" rtlCol="0" anchor="t"/>
          <a:lstStyle/>
          <a:p>
            <a:pPr marL="0" indent="0">
              <a:buNone/>
            </a:pPr>
            <a:r>
              <a:rPr lang="en-US" altLang="zh-CN" sz="3680" b="1" dirty="0">
                <a:solidFill>
                  <a:srgbClr val="FFFFFF"/>
                </a:solidFill>
                <a:latin typeface="Noto Sans SC" pitchFamily="34" charset="0"/>
                <a:ea typeface="Noto Sans SC" pitchFamily="34" charset="-122"/>
                <a:cs typeface="Noto Sans SC" pitchFamily="34" charset="-120"/>
              </a:rPr>
              <a:t>7</a:t>
            </a:r>
            <a:r>
              <a:rPr lang="en-US" sz="3680" b="1" dirty="0">
                <a:solidFill>
                  <a:srgbClr val="FFFFFF"/>
                </a:solidFill>
                <a:latin typeface="Noto Sans SC" pitchFamily="34" charset="0"/>
                <a:ea typeface="Noto Sans SC" pitchFamily="34" charset="-122"/>
                <a:cs typeface="Noto Sans SC" pitchFamily="34" charset="-120"/>
              </a:rPr>
              <a:t>. 收入</a:t>
            </a:r>
            <a:endParaRPr lang="en-US" sz="368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442170" y="642135"/>
            <a:ext cx="3420438" cy="846051"/>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zh-CN" altLang="en-US" sz="3000" b="1">
                <a:latin typeface="+mj-lt"/>
                <a:ea typeface="+mj-ea"/>
                <a:cs typeface="+mj-cs"/>
              </a:rPr>
              <a:t>（</a:t>
            </a:r>
            <a:r>
              <a:rPr lang="en-US" altLang="zh-CN" sz="3000" b="1">
                <a:latin typeface="+mj-lt"/>
                <a:ea typeface="+mj-ea"/>
                <a:cs typeface="+mj-cs"/>
              </a:rPr>
              <a:t>1</a:t>
            </a:r>
            <a:r>
              <a:rPr lang="zh-CN" altLang="en-US" sz="3000" b="1">
                <a:latin typeface="+mj-lt"/>
                <a:ea typeface="+mj-ea"/>
                <a:cs typeface="+mj-cs"/>
              </a:rPr>
              <a:t>）</a:t>
            </a:r>
            <a:r>
              <a:rPr lang="en-US" sz="3000" b="1">
                <a:latin typeface="+mj-lt"/>
                <a:ea typeface="+mj-ea"/>
                <a:cs typeface="+mj-cs"/>
              </a:rPr>
              <a:t>门票收入</a:t>
            </a:r>
            <a:endParaRPr lang="en-US" sz="3000">
              <a:latin typeface="+mj-lt"/>
              <a:ea typeface="+mj-ea"/>
              <a:cs typeface="+mj-cs"/>
            </a:endParaRPr>
          </a:p>
        </p:txBody>
      </p:sp>
      <p:grpSp>
        <p:nvGrpSpPr>
          <p:cNvPr id="48" name="Group 4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12613"/>
            <a:ext cx="266396" cy="505095"/>
            <a:chOff x="0" y="823811"/>
            <a:chExt cx="355196" cy="673460"/>
          </a:xfrm>
        </p:grpSpPr>
        <p:sp>
          <p:nvSpPr>
            <p:cNvPr id="44" name="Rectangle 4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1567926"/>
            <a:ext cx="322326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1"/>
          <p:cNvSpPr/>
          <p:nvPr/>
        </p:nvSpPr>
        <p:spPr>
          <a:xfrm>
            <a:off x="675125" y="1773103"/>
            <a:ext cx="3187483" cy="2984689"/>
          </a:xfrm>
          <a:prstGeom prst="rect">
            <a:avLst/>
          </a:prstGeom>
        </p:spPr>
        <p:txBody>
          <a:bodyPr vert="horz" lIns="91440" tIns="45720" rIns="91440" bIns="45720" rtlCol="0" anchor="ctr">
            <a:normAutofit/>
          </a:bodyPr>
          <a:lstStyle/>
          <a:p>
            <a:pPr marL="342900" indent="-228600">
              <a:lnSpc>
                <a:spcPct val="90000"/>
              </a:lnSpc>
              <a:spcAft>
                <a:spcPts val="600"/>
              </a:spcAft>
              <a:buSzPct val="100000"/>
              <a:buFont typeface="Arial" panose="020B0604020202020204" pitchFamily="34" charset="0"/>
              <a:buChar char="•"/>
            </a:pPr>
            <a:r>
              <a:rPr lang="en-US" dirty="0" err="1">
                <a:latin typeface="KaiTi" panose="02010609060101010101" pitchFamily="49" charset="-122"/>
                <a:ea typeface="KaiTi" panose="02010609060101010101" pitchFamily="49" charset="-122"/>
              </a:rPr>
              <a:t>门票收入是联赛重要的收入来源之一</a:t>
            </a:r>
            <a:endParaRPr lang="en-US" dirty="0">
              <a:latin typeface="KaiTi" panose="02010609060101010101" pitchFamily="49" charset="-122"/>
              <a:ea typeface="KaiTi" panose="02010609060101010101" pitchFamily="49" charset="-122"/>
            </a:endParaRPr>
          </a:p>
          <a:p>
            <a:pPr marL="342900" indent="-228600">
              <a:lnSpc>
                <a:spcPct val="90000"/>
              </a:lnSpc>
              <a:spcAft>
                <a:spcPts val="600"/>
              </a:spcAft>
              <a:buSzPct val="100000"/>
              <a:buFont typeface="Arial" panose="020B0604020202020204" pitchFamily="34" charset="0"/>
              <a:buChar char="•"/>
            </a:pPr>
            <a:r>
              <a:rPr lang="en-US" dirty="0">
                <a:latin typeface="KaiTi" panose="02010609060101010101" pitchFamily="49" charset="-122"/>
                <a:ea typeface="KaiTi" panose="02010609060101010101" pitchFamily="49" charset="-122"/>
              </a:rPr>
              <a:t>票价从3000日元到10000日元不等</a:t>
            </a:r>
          </a:p>
          <a:p>
            <a:pPr marL="342900" indent="-228600">
              <a:lnSpc>
                <a:spcPct val="90000"/>
              </a:lnSpc>
              <a:spcAft>
                <a:spcPts val="600"/>
              </a:spcAft>
              <a:buSzPct val="100000"/>
              <a:buFont typeface="Arial" panose="020B0604020202020204" pitchFamily="34" charset="0"/>
              <a:buChar char="•"/>
            </a:pPr>
            <a:r>
              <a:rPr lang="en-US" dirty="0">
                <a:latin typeface="KaiTi" panose="02010609060101010101" pitchFamily="49" charset="-122"/>
                <a:ea typeface="KaiTi" panose="02010609060101010101" pitchFamily="49" charset="-122"/>
              </a:rPr>
              <a:t>每场入座率达到</a:t>
            </a:r>
            <a:r>
              <a:rPr lang="en-US" altLang="zh-CN" dirty="0">
                <a:latin typeface="KaiTi" panose="02010609060101010101" pitchFamily="49" charset="-122"/>
                <a:ea typeface="KaiTi" panose="02010609060101010101" pitchFamily="49" charset="-122"/>
              </a:rPr>
              <a:t>80%</a:t>
            </a:r>
            <a:r>
              <a:rPr lang="zh-CN" altLang="en-US" dirty="0">
                <a:latin typeface="KaiTi" panose="02010609060101010101" pitchFamily="49" charset="-122"/>
                <a:ea typeface="KaiTi" panose="02010609060101010101" pitchFamily="49" charset="-122"/>
              </a:rPr>
              <a:t>，但是在新冠疫情期间不对外开放观众席，对门票收入产生较大影响，也是导致疫情期间赛事收入相对低迷和亏损的重要原因。</a:t>
            </a:r>
            <a:endParaRPr lang="en-US" dirty="0">
              <a:latin typeface="KaiTi" panose="02010609060101010101" pitchFamily="49" charset="-122"/>
              <a:ea typeface="KaiTi" panose="02010609060101010101" pitchFamily="49" charset="-122"/>
            </a:endParaRPr>
          </a:p>
          <a:p>
            <a:pPr marL="342900" indent="-228600">
              <a:lnSpc>
                <a:spcPct val="90000"/>
              </a:lnSpc>
              <a:spcAft>
                <a:spcPts val="600"/>
              </a:spcAft>
              <a:buSzPct val="100000"/>
              <a:buFont typeface="Arial" panose="020B0604020202020204" pitchFamily="34" charset="0"/>
              <a:buChar char="•"/>
            </a:pPr>
            <a:endParaRPr lang="en-US" sz="1500" dirty="0"/>
          </a:p>
        </p:txBody>
      </p:sp>
      <p:sp>
        <p:nvSpPr>
          <p:cNvPr id="49" name="Rectangle 4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85389"/>
            <a:ext cx="4507025" cy="437593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descr="图表, 条形图, 瀑布图&#10;&#10;描述已自动生成">
            <a:extLst>
              <a:ext uri="{FF2B5EF4-FFF2-40B4-BE49-F238E27FC236}">
                <a16:creationId xmlns:a16="http://schemas.microsoft.com/office/drawing/2014/main" id="{FA737B7F-5EC5-2863-5D12-BB0936354A2C}"/>
              </a:ext>
            </a:extLst>
          </p:cNvPr>
          <p:cNvPicPr>
            <a:picLocks noChangeAspect="1"/>
          </p:cNvPicPr>
          <p:nvPr/>
        </p:nvPicPr>
        <p:blipFill rotWithShape="1">
          <a:blip r:embed="rId3"/>
          <a:srcRect t="5970" r="-2" b="-2"/>
          <a:stretch/>
        </p:blipFill>
        <p:spPr>
          <a:xfrm>
            <a:off x="4483341" y="599514"/>
            <a:ext cx="4069057" cy="394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05369"/>
            <a:ext cx="9144000" cy="1443249"/>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p:cNvSpPr txBox="1"/>
          <p:nvPr/>
        </p:nvSpPr>
        <p:spPr>
          <a:xfrm>
            <a:off x="-1821570" y="332208"/>
            <a:ext cx="7261411" cy="55491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kumimoji="1" lang="zh-CN" altLang="en-US" sz="2700" kern="1200" dirty="0">
                <a:solidFill>
                  <a:schemeClr val="tx1">
                    <a:lumMod val="85000"/>
                    <a:lumOff val="15000"/>
                  </a:schemeClr>
                </a:solidFill>
                <a:latin typeface="+mj-lt"/>
                <a:ea typeface="+mj-ea"/>
                <a:cs typeface="+mj-cs"/>
              </a:rPr>
              <a:t>（</a:t>
            </a:r>
            <a:r>
              <a:rPr kumimoji="1" lang="en-US" altLang="zh-CN" sz="2700" kern="1200" dirty="0">
                <a:solidFill>
                  <a:schemeClr val="tx1">
                    <a:lumMod val="85000"/>
                    <a:lumOff val="15000"/>
                  </a:schemeClr>
                </a:solidFill>
                <a:latin typeface="+mj-lt"/>
                <a:ea typeface="+mj-ea"/>
                <a:cs typeface="+mj-cs"/>
              </a:rPr>
              <a:t>2</a:t>
            </a:r>
            <a:r>
              <a:rPr kumimoji="1" lang="zh-CN" altLang="en-US" sz="2700" kern="1200" dirty="0">
                <a:solidFill>
                  <a:schemeClr val="tx1">
                    <a:lumMod val="85000"/>
                    <a:lumOff val="15000"/>
                  </a:schemeClr>
                </a:solidFill>
                <a:latin typeface="+mj-lt"/>
                <a:ea typeface="+mj-ea"/>
                <a:cs typeface="+mj-cs"/>
              </a:rPr>
              <a:t>）电视转播规模</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28" y="1391184"/>
            <a:ext cx="8209369" cy="2175483"/>
          </a:xfrm>
          <a:prstGeom prst="rect">
            <a:avLst/>
          </a:prstGeom>
        </p:spPr>
      </p:pic>
    </p:spTree>
    <p:extLst>
      <p:ext uri="{BB962C8B-B14F-4D97-AF65-F5344CB8AC3E}">
        <p14:creationId xmlns:p14="http://schemas.microsoft.com/office/powerpoint/2010/main" val="172080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146816-7596-FF8B-50B6-580F8EBBA490}"/>
              </a:ext>
            </a:extLst>
          </p:cNvPr>
          <p:cNvSpPr txBox="1"/>
          <p:nvPr/>
        </p:nvSpPr>
        <p:spPr>
          <a:xfrm>
            <a:off x="834022" y="1554501"/>
            <a:ext cx="2064265" cy="2031956"/>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lnSpc>
                <a:spcPct val="90000"/>
              </a:lnSpc>
              <a:spcBef>
                <a:spcPct val="0"/>
              </a:spcBef>
              <a:spcAft>
                <a:spcPts val="600"/>
              </a:spcAft>
            </a:pPr>
            <a:r>
              <a:rPr kumimoji="1" lang="en-US" altLang="zh-SG" sz="1900" kern="1200" dirty="0">
                <a:solidFill>
                  <a:schemeClr val="bg1"/>
                </a:solidFill>
                <a:latin typeface="+mj-lt"/>
                <a:ea typeface="+mj-ea"/>
                <a:cs typeface="+mj-cs"/>
              </a:rPr>
              <a:t>T</a:t>
            </a:r>
            <a:r>
              <a:rPr kumimoji="1" lang="zh-SG" altLang="en-US" sz="1900" kern="1200" dirty="0">
                <a:solidFill>
                  <a:schemeClr val="bg1"/>
                </a:solidFill>
                <a:latin typeface="+mj-lt"/>
                <a:ea typeface="+mj-ea"/>
                <a:cs typeface="+mj-cs"/>
              </a:rPr>
              <a:t>联赛社交媒体粉丝量呈现出逐个赛季增长趋势</a:t>
            </a:r>
          </a:p>
        </p:txBody>
      </p:sp>
      <p:pic>
        <p:nvPicPr>
          <p:cNvPr id="3" name="图片 2" descr="图表, 条形图&#10;&#10;描述已自动生成">
            <a:extLst>
              <a:ext uri="{FF2B5EF4-FFF2-40B4-BE49-F238E27FC236}">
                <a16:creationId xmlns:a16="http://schemas.microsoft.com/office/drawing/2014/main" id="{AEBF448C-ECDF-6FE7-590E-72368413BD37}"/>
              </a:ext>
            </a:extLst>
          </p:cNvPr>
          <p:cNvPicPr>
            <a:picLocks noChangeAspect="1"/>
          </p:cNvPicPr>
          <p:nvPr/>
        </p:nvPicPr>
        <p:blipFill>
          <a:blip r:embed="rId3"/>
          <a:stretch>
            <a:fillRect/>
          </a:stretch>
        </p:blipFill>
        <p:spPr>
          <a:xfrm>
            <a:off x="3469500" y="721359"/>
            <a:ext cx="4510049" cy="3698240"/>
          </a:xfrm>
          <a:prstGeom prst="rect">
            <a:avLst/>
          </a:prstGeom>
        </p:spPr>
      </p:pic>
    </p:spTree>
    <p:extLst>
      <p:ext uri="{BB962C8B-B14F-4D97-AF65-F5344CB8AC3E}">
        <p14:creationId xmlns:p14="http://schemas.microsoft.com/office/powerpoint/2010/main" val="4009267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0575" y="1352550"/>
            <a:ext cx="1009650" cy="1243013"/>
          </a:xfrm>
          <a:prstGeom prst="rect">
            <a:avLst/>
          </a:prstGeom>
          <a:noFill/>
          <a:ln/>
        </p:spPr>
        <p:txBody>
          <a:bodyPr wrap="square" rtlCol="0" anchor="t"/>
          <a:lstStyle/>
          <a:p>
            <a:pPr marL="0" indent="0">
              <a:buNone/>
            </a:pPr>
            <a:endParaRPr lang="en-US" sz="5400" dirty="0"/>
          </a:p>
        </p:txBody>
      </p:sp>
      <p:sp>
        <p:nvSpPr>
          <p:cNvPr id="3" name="Text 1"/>
          <p:cNvSpPr/>
          <p:nvPr/>
        </p:nvSpPr>
        <p:spPr>
          <a:xfrm>
            <a:off x="662984" y="2388561"/>
            <a:ext cx="4291965" cy="1638300"/>
          </a:xfrm>
          <a:prstGeom prst="rect">
            <a:avLst/>
          </a:prstGeom>
          <a:noFill/>
          <a:ln/>
        </p:spPr>
        <p:txBody>
          <a:bodyPr wrap="square" rtlCol="0" anchor="t"/>
          <a:lstStyle/>
          <a:p>
            <a:pPr marL="0" indent="0">
              <a:buNone/>
            </a:pPr>
            <a:r>
              <a:rPr lang="en-US" altLang="zh-CN" sz="3680" b="1" dirty="0">
                <a:solidFill>
                  <a:srgbClr val="FFFFFF"/>
                </a:solidFill>
                <a:latin typeface="Noto Sans SC" pitchFamily="34" charset="0"/>
                <a:ea typeface="Noto Sans SC" pitchFamily="34" charset="-122"/>
                <a:cs typeface="Noto Sans SC" pitchFamily="34" charset="-120"/>
              </a:rPr>
              <a:t>8</a:t>
            </a:r>
            <a:r>
              <a:rPr lang="en-US" sz="3680" b="1" dirty="0">
                <a:solidFill>
                  <a:srgbClr val="FFFFFF"/>
                </a:solidFill>
                <a:latin typeface="Noto Sans SC" pitchFamily="34" charset="0"/>
                <a:ea typeface="Noto Sans SC" pitchFamily="34" charset="-122"/>
                <a:cs typeface="Noto Sans SC" pitchFamily="34" charset="-120"/>
              </a:rPr>
              <a:t>. 赛事运营收支情况</a:t>
            </a:r>
            <a:endParaRPr lang="en-US" sz="368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图表, 气泡图&#10;&#10;描述已自动生成">
            <a:extLst>
              <a:ext uri="{FF2B5EF4-FFF2-40B4-BE49-F238E27FC236}">
                <a16:creationId xmlns:a16="http://schemas.microsoft.com/office/drawing/2014/main" id="{7478DC0E-64DB-1D79-DBE5-36DA1AAFD0B3}"/>
              </a:ext>
            </a:extLst>
          </p:cNvPr>
          <p:cNvPicPr>
            <a:picLocks noChangeAspect="1"/>
          </p:cNvPicPr>
          <p:nvPr/>
        </p:nvPicPr>
        <p:blipFill rotWithShape="1">
          <a:blip r:embed="rId3"/>
          <a:srcRect l="3934" r="1950"/>
          <a:stretch/>
        </p:blipFill>
        <p:spPr>
          <a:xfrm>
            <a:off x="1858248" y="10"/>
            <a:ext cx="7252231" cy="51434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1"/>
          <p:cNvSpPr/>
          <p:nvPr/>
        </p:nvSpPr>
        <p:spPr>
          <a:xfrm>
            <a:off x="809072" y="153959"/>
            <a:ext cx="2866641" cy="711072"/>
          </a:xfrm>
          <a:prstGeom prst="rect">
            <a:avLst/>
          </a:prstGeom>
        </p:spPr>
        <p:txBody>
          <a:bodyPr vert="horz" lIns="91440" tIns="45720" rIns="91440" bIns="45720" rtlCol="0">
            <a:normAutofit/>
          </a:bodyPr>
          <a:lstStyle/>
          <a:p>
            <a:pPr marL="342900" indent="-228600">
              <a:lnSpc>
                <a:spcPct val="90000"/>
              </a:lnSpc>
              <a:spcAft>
                <a:spcPts val="600"/>
              </a:spcAft>
              <a:buSzPct val="100000"/>
              <a:buFont typeface="Arial" panose="020B0604020202020204" pitchFamily="34" charset="0"/>
              <a:buChar char="•"/>
            </a:pPr>
            <a:r>
              <a:rPr lang="en-US" sz="1500" dirty="0" err="1"/>
              <a:t>联赛的主要收入来源包括赞助商、门票、电视转播等</a:t>
            </a:r>
            <a:endParaRPr lang="en-US" sz="1500" dirty="0"/>
          </a:p>
        </p:txBody>
      </p:sp>
      <p:sp>
        <p:nvSpPr>
          <p:cNvPr id="4" name="文本框 3"/>
          <p:cNvSpPr txBox="1"/>
          <p:nvPr/>
        </p:nvSpPr>
        <p:spPr>
          <a:xfrm>
            <a:off x="1504287" y="881121"/>
            <a:ext cx="6549656" cy="5570756"/>
          </a:xfrm>
          <a:prstGeom prst="rect">
            <a:avLst/>
          </a:prstGeom>
          <a:noFill/>
        </p:spPr>
        <p:txBody>
          <a:bodyPr wrap="square" rtlCol="0">
            <a:spAutoFit/>
          </a:bodyPr>
          <a:lstStyle/>
          <a:p>
            <a:pPr>
              <a:spcAft>
                <a:spcPts val="600"/>
              </a:spcAft>
            </a:pPr>
            <a:r>
              <a:rPr kumimoji="1" lang="en-US" altLang="zh-CN" dirty="0">
                <a:latin typeface="KaiTi" charset="-122"/>
                <a:ea typeface="KaiTi" charset="-122"/>
                <a:cs typeface="KaiTi" charset="-122"/>
              </a:rPr>
              <a:t>T</a:t>
            </a:r>
            <a:r>
              <a:rPr kumimoji="1" lang="zh-CN" altLang="en-US" dirty="0">
                <a:latin typeface="KaiTi" charset="-122"/>
                <a:ea typeface="KaiTi" charset="-122"/>
                <a:cs typeface="KaiTi" charset="-122"/>
              </a:rPr>
              <a:t>联赛虽然在</a:t>
            </a:r>
            <a:r>
              <a:rPr kumimoji="1" lang="en-US" altLang="zh-CN" dirty="0">
                <a:latin typeface="KaiTi" charset="-122"/>
                <a:ea typeface="KaiTi" charset="-122"/>
                <a:cs typeface="KaiTi" charset="-122"/>
              </a:rPr>
              <a:t>2018</a:t>
            </a:r>
            <a:r>
              <a:rPr kumimoji="1" lang="zh-CN" altLang="en-US" dirty="0">
                <a:latin typeface="KaiTi" charset="-122"/>
                <a:ea typeface="KaiTi" charset="-122"/>
                <a:cs typeface="KaiTi" charset="-122"/>
              </a:rPr>
              <a:t>年</a:t>
            </a:r>
            <a:r>
              <a:rPr kumimoji="1" lang="en-US" altLang="zh-CN" dirty="0">
                <a:latin typeface="KaiTi" charset="-122"/>
                <a:ea typeface="KaiTi" charset="-122"/>
                <a:cs typeface="KaiTi" charset="-122"/>
              </a:rPr>
              <a:t>10</a:t>
            </a:r>
            <a:r>
              <a:rPr kumimoji="1" lang="zh-CN" altLang="en-US" dirty="0">
                <a:latin typeface="KaiTi" charset="-122"/>
                <a:ea typeface="KaiTi" charset="-122"/>
                <a:cs typeface="KaiTi" charset="-122"/>
              </a:rPr>
              <a:t>月华丽开幕，但并不是一个顺利的开始。第一届赛事就亏损</a:t>
            </a:r>
            <a:r>
              <a:rPr kumimoji="1" lang="en-US" altLang="zh-CN" dirty="0">
                <a:latin typeface="KaiTi" charset="-122"/>
                <a:ea typeface="KaiTi" charset="-122"/>
                <a:cs typeface="KaiTi" charset="-122"/>
              </a:rPr>
              <a:t>5</a:t>
            </a:r>
            <a:r>
              <a:rPr kumimoji="1" lang="zh-CN" altLang="en-US" dirty="0">
                <a:latin typeface="KaiTi" charset="-122"/>
                <a:ea typeface="KaiTi" charset="-122"/>
                <a:cs typeface="KaiTi" charset="-122"/>
              </a:rPr>
              <a:t>亿日元（约</a:t>
            </a:r>
            <a:r>
              <a:rPr kumimoji="1" lang="en-US" altLang="zh-CN" dirty="0">
                <a:latin typeface="KaiTi" charset="-122"/>
                <a:ea typeface="KaiTi" charset="-122"/>
                <a:cs typeface="KaiTi" charset="-122"/>
              </a:rPr>
              <a:t>3261</a:t>
            </a:r>
            <a:r>
              <a:rPr kumimoji="1" lang="zh-CN" altLang="en-US" dirty="0">
                <a:latin typeface="KaiTi" charset="-122"/>
                <a:ea typeface="KaiTi" charset="-122"/>
                <a:cs typeface="KaiTi" charset="-122"/>
              </a:rPr>
              <a:t>万人民币），连续两季亏损一度让人对其未来感到不安。但是从这之后呈现出</a:t>
            </a:r>
            <a:r>
              <a:rPr kumimoji="1" lang="en-US" altLang="zh-CN" dirty="0">
                <a:latin typeface="KaiTi" charset="-122"/>
                <a:ea typeface="KaiTi" charset="-122"/>
                <a:cs typeface="KaiTi" charset="-122"/>
              </a:rPr>
              <a:t>V</a:t>
            </a:r>
            <a:r>
              <a:rPr kumimoji="1" lang="zh-CN" altLang="en-US" dirty="0">
                <a:latin typeface="KaiTi" charset="-122"/>
                <a:ea typeface="KaiTi" charset="-122"/>
                <a:cs typeface="KaiTi" charset="-122"/>
              </a:rPr>
              <a:t>字恢复，连续</a:t>
            </a:r>
            <a:r>
              <a:rPr kumimoji="1" lang="en-US" altLang="zh-CN" dirty="0">
                <a:latin typeface="KaiTi" charset="-122"/>
                <a:ea typeface="KaiTi" charset="-122"/>
                <a:cs typeface="KaiTi" charset="-122"/>
              </a:rPr>
              <a:t>2</a:t>
            </a:r>
            <a:r>
              <a:rPr kumimoji="1" lang="zh-CN" altLang="en-US" dirty="0">
                <a:latin typeface="KaiTi" charset="-122"/>
                <a:ea typeface="KaiTi" charset="-122"/>
                <a:cs typeface="KaiTi" charset="-122"/>
              </a:rPr>
              <a:t>个赛季实现盈利。</a:t>
            </a:r>
            <a:endParaRPr kumimoji="1" lang="en-US" altLang="zh-CN" dirty="0">
              <a:latin typeface="KaiTi" charset="-122"/>
              <a:ea typeface="KaiTi" charset="-122"/>
              <a:cs typeface="KaiTi" charset="-122"/>
            </a:endParaRPr>
          </a:p>
          <a:p>
            <a:pPr>
              <a:spcAft>
                <a:spcPts val="600"/>
              </a:spcAft>
            </a:pPr>
            <a:endParaRPr kumimoji="1" lang="en-US" altLang="zh-CN" dirty="0">
              <a:latin typeface="KaiTi" charset="-122"/>
              <a:ea typeface="KaiTi" charset="-122"/>
              <a:cs typeface="KaiTi" charset="-122"/>
            </a:endParaRPr>
          </a:p>
          <a:p>
            <a:pPr>
              <a:spcAft>
                <a:spcPts val="600"/>
              </a:spcAft>
            </a:pPr>
            <a:r>
              <a:rPr kumimoji="1" lang="zh-CN" altLang="en-US" dirty="0">
                <a:latin typeface="KaiTi" charset="-122"/>
                <a:ea typeface="KaiTi" charset="-122"/>
                <a:cs typeface="KaiTi" charset="-122"/>
              </a:rPr>
              <a:t>其中，通过市场营销的改革对于扭亏为盈实现了极大的帮助。</a:t>
            </a:r>
            <a:endParaRPr kumimoji="1" lang="en-US" altLang="zh-CN" dirty="0">
              <a:latin typeface="KaiTi" charset="-122"/>
              <a:ea typeface="KaiTi" charset="-122"/>
              <a:cs typeface="KaiTi" charset="-122"/>
            </a:endParaRPr>
          </a:p>
          <a:p>
            <a:pPr>
              <a:spcAft>
                <a:spcPts val="600"/>
              </a:spcAft>
            </a:pPr>
            <a:r>
              <a:rPr kumimoji="1" lang="en-US" altLang="zh-CN" b="1" i="1" u="sng" dirty="0">
                <a:latin typeface="KaiTi" charset="-122"/>
                <a:ea typeface="KaiTi" charset="-122"/>
                <a:cs typeface="KaiTi" charset="-122"/>
              </a:rPr>
              <a:t>-</a:t>
            </a:r>
            <a:r>
              <a:rPr kumimoji="1" lang="zh-CN" altLang="en-US" b="1" i="1" u="sng" dirty="0">
                <a:latin typeface="KaiTi" charset="-122"/>
                <a:ea typeface="KaiTi" charset="-122"/>
                <a:cs typeface="KaiTi" charset="-122"/>
              </a:rPr>
              <a:t>例如：在</a:t>
            </a:r>
            <a:r>
              <a:rPr kumimoji="1" lang="en-US" altLang="zh-CN" b="1" i="1" u="sng" dirty="0">
                <a:latin typeface="KaiTi" charset="-122"/>
                <a:ea typeface="KaiTi" charset="-122"/>
                <a:cs typeface="KaiTi" charset="-122"/>
              </a:rPr>
              <a:t>T</a:t>
            </a:r>
            <a:r>
              <a:rPr kumimoji="1" lang="zh-CN" altLang="en-US" b="1" i="1" u="sng" dirty="0">
                <a:latin typeface="KaiTi" charset="-122"/>
                <a:ea typeface="KaiTi" charset="-122"/>
                <a:cs typeface="KaiTi" charset="-122"/>
              </a:rPr>
              <a:t>联赛官网推出“</a:t>
            </a:r>
            <a:r>
              <a:rPr kumimoji="1" lang="en-US" altLang="zh-CN" b="1" i="1" u="sng" dirty="0" err="1">
                <a:latin typeface="KaiTi" charset="-122"/>
                <a:ea typeface="KaiTi" charset="-122"/>
                <a:cs typeface="KaiTi" charset="-122"/>
              </a:rPr>
              <a:t>Tid</a:t>
            </a:r>
            <a:r>
              <a:rPr kumimoji="1" lang="zh-CN" altLang="en-US" b="1" i="1" u="sng" dirty="0">
                <a:latin typeface="KaiTi" charset="-122"/>
                <a:ea typeface="KaiTi" charset="-122"/>
                <a:cs typeface="KaiTi" charset="-122"/>
              </a:rPr>
              <a:t>”页面</a:t>
            </a:r>
            <a:endParaRPr kumimoji="1" lang="en-US" altLang="zh-CN" b="1" i="1" u="sng" dirty="0">
              <a:latin typeface="KaiTi" charset="-122"/>
              <a:ea typeface="KaiTi" charset="-122"/>
              <a:cs typeface="KaiTi" charset="-122"/>
            </a:endParaRPr>
          </a:p>
          <a:p>
            <a:pPr>
              <a:spcAft>
                <a:spcPts val="600"/>
              </a:spcAft>
            </a:pPr>
            <a:r>
              <a:rPr kumimoji="1" lang="zh-CN" altLang="en-US" dirty="0">
                <a:latin typeface="KaiTi" charset="-122"/>
                <a:ea typeface="KaiTi" charset="-122"/>
                <a:cs typeface="KaiTi" charset="-122"/>
              </a:rPr>
              <a:t>用户可以通过注册会员，购买门票和周边产品。现在与“</a:t>
            </a:r>
            <a:r>
              <a:rPr kumimoji="1" lang="en-US" altLang="zh-CN" dirty="0" err="1">
                <a:latin typeface="KaiTi" charset="-122"/>
                <a:ea typeface="KaiTi" charset="-122"/>
                <a:cs typeface="KaiTi" charset="-122"/>
              </a:rPr>
              <a:t>Tid</a:t>
            </a:r>
            <a:r>
              <a:rPr kumimoji="1" lang="zh-CN" altLang="en-US" dirty="0">
                <a:latin typeface="KaiTi" charset="-122"/>
                <a:ea typeface="KaiTi" charset="-122"/>
                <a:cs typeface="KaiTi" charset="-122"/>
              </a:rPr>
              <a:t>”合作的有门票、在线商店、申请签名、到场印章等栏目，并具备线上结算功能。</a:t>
            </a:r>
            <a:endParaRPr kumimoji="1" lang="en-US" altLang="zh-CN" dirty="0">
              <a:latin typeface="KaiTi" charset="-122"/>
              <a:ea typeface="KaiTi" charset="-122"/>
              <a:cs typeface="KaiTi" charset="-122"/>
            </a:endParaRPr>
          </a:p>
          <a:p>
            <a:pPr>
              <a:spcAft>
                <a:spcPts val="600"/>
              </a:spcAft>
            </a:pPr>
            <a:r>
              <a:rPr kumimoji="1" lang="zh-CN" altLang="en-US" dirty="0">
                <a:latin typeface="KaiTi" charset="-122"/>
                <a:ea typeface="KaiTi" charset="-122"/>
                <a:cs typeface="KaiTi" charset="-122"/>
              </a:rPr>
              <a:t>同时也为比赛的现代化、方便化提供帮助，粉丝可以通过线上结算现场扫码的方式参加活动，省去现金结算的麻烦。</a:t>
            </a:r>
            <a:endParaRPr kumimoji="1" lang="en-US" altLang="zh-CN" dirty="0">
              <a:latin typeface="KaiTi" charset="-122"/>
              <a:ea typeface="KaiTi" charset="-122"/>
              <a:cs typeface="KaiTi" charset="-122"/>
            </a:endParaRPr>
          </a:p>
          <a:p>
            <a:pPr>
              <a:spcAft>
                <a:spcPts val="600"/>
              </a:spcAft>
            </a:pPr>
            <a:endParaRPr kumimoji="1" lang="en-US" altLang="zh-CN" dirty="0">
              <a:latin typeface="KaiTi" charset="-122"/>
              <a:ea typeface="KaiTi" charset="-122"/>
              <a:cs typeface="KaiTi" charset="-122"/>
            </a:endParaRPr>
          </a:p>
          <a:p>
            <a:pPr>
              <a:spcAft>
                <a:spcPts val="600"/>
              </a:spcAft>
            </a:pPr>
            <a:endParaRPr kumimoji="1" lang="en-US" altLang="zh-CN" dirty="0">
              <a:latin typeface="KaiTi" charset="-122"/>
              <a:ea typeface="KaiTi" charset="-122"/>
              <a:cs typeface="KaiTi" charset="-122"/>
            </a:endParaRPr>
          </a:p>
          <a:p>
            <a:pPr>
              <a:spcAft>
                <a:spcPts val="600"/>
              </a:spcAft>
            </a:pPr>
            <a:endParaRPr kumimoji="1" lang="en-US" altLang="zh-CN" dirty="0">
              <a:latin typeface="KaiTi" charset="-122"/>
              <a:ea typeface="KaiTi" charset="-122"/>
              <a:cs typeface="KaiTi" charset="-122"/>
            </a:endParaRPr>
          </a:p>
          <a:p>
            <a:pPr>
              <a:spcAft>
                <a:spcPts val="600"/>
              </a:spcAft>
            </a:pPr>
            <a:endParaRPr kumimoji="1" lang="en-US" altLang="zh-CN" dirty="0">
              <a:latin typeface="KaiTi" charset="-122"/>
              <a:ea typeface="KaiTi" charset="-122"/>
              <a:cs typeface="KaiTi" charset="-122"/>
            </a:endParaRPr>
          </a:p>
          <a:p>
            <a:pPr>
              <a:spcAft>
                <a:spcPts val="600"/>
              </a:spcAft>
            </a:pPr>
            <a:endParaRPr kumimoji="1" lang="zh-CN" altLang="en-US" dirty="0">
              <a:latin typeface="KaiTi" charset="-122"/>
              <a:ea typeface="KaiTi" charset="-122"/>
              <a:cs typeface="KaiTi"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74619" y="918972"/>
            <a:ext cx="1165860" cy="13716"/>
          </a:xfrm>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 name="connsiteX0" fmla="*/ 0 w 1165860"/>
              <a:gd name="connsiteY0" fmla="*/ 0 h 13716"/>
              <a:gd name="connsiteX1" fmla="*/ 571271 w 1165860"/>
              <a:gd name="connsiteY1" fmla="*/ 0 h 13716"/>
              <a:gd name="connsiteX2" fmla="*/ 1165860 w 1165860"/>
              <a:gd name="connsiteY2" fmla="*/ 0 h 13716"/>
              <a:gd name="connsiteX3" fmla="*/ 1165860 w 1165860"/>
              <a:gd name="connsiteY3" fmla="*/ 13716 h 13716"/>
              <a:gd name="connsiteX4" fmla="*/ 582930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2513" y="-11573"/>
                  <a:pt x="293236" y="13784"/>
                  <a:pt x="606247" y="0"/>
                </a:cubicBezTo>
                <a:cubicBezTo>
                  <a:pt x="918540" y="21259"/>
                  <a:pt x="1045080" y="-115"/>
                  <a:pt x="1165860" y="0"/>
                </a:cubicBezTo>
                <a:cubicBezTo>
                  <a:pt x="1165019" y="4344"/>
                  <a:pt x="1166624" y="8943"/>
                  <a:pt x="1165860" y="13716"/>
                </a:cubicBezTo>
                <a:cubicBezTo>
                  <a:pt x="946700" y="12426"/>
                  <a:pt x="749200" y="55216"/>
                  <a:pt x="594589" y="13716"/>
                </a:cubicBezTo>
                <a:cubicBezTo>
                  <a:pt x="456803" y="27350"/>
                  <a:pt x="127892" y="32293"/>
                  <a:pt x="0" y="13716"/>
                </a:cubicBezTo>
                <a:cubicBezTo>
                  <a:pt x="333" y="7342"/>
                  <a:pt x="-50" y="3958"/>
                  <a:pt x="0" y="0"/>
                </a:cubicBezTo>
                <a:close/>
              </a:path>
              <a:path w="1165860" h="13716" stroke="0" extrusionOk="0">
                <a:moveTo>
                  <a:pt x="0" y="0"/>
                </a:moveTo>
                <a:cubicBezTo>
                  <a:pt x="167350" y="-3293"/>
                  <a:pt x="437486" y="-21181"/>
                  <a:pt x="571271" y="0"/>
                </a:cubicBezTo>
                <a:cubicBezTo>
                  <a:pt x="682336" y="18030"/>
                  <a:pt x="900098" y="-64409"/>
                  <a:pt x="1165860" y="0"/>
                </a:cubicBezTo>
                <a:cubicBezTo>
                  <a:pt x="1165765" y="6724"/>
                  <a:pt x="1165823" y="9557"/>
                  <a:pt x="1165860" y="13716"/>
                </a:cubicBezTo>
                <a:cubicBezTo>
                  <a:pt x="972168" y="33850"/>
                  <a:pt x="797113" y="36398"/>
                  <a:pt x="582930" y="13716"/>
                </a:cubicBezTo>
                <a:cubicBezTo>
                  <a:pt x="375326" y="35428"/>
                  <a:pt x="253285" y="24936"/>
                  <a:pt x="0" y="13716"/>
                </a:cubicBezTo>
                <a:cubicBezTo>
                  <a:pt x="416" y="7935"/>
                  <a:pt x="-303" y="5797"/>
                  <a:pt x="0" y="0"/>
                </a:cubicBezTo>
                <a:close/>
              </a:path>
              <a:path w="1165860" h="13716" fill="none" stroke="0" extrusionOk="0">
                <a:moveTo>
                  <a:pt x="0" y="0"/>
                </a:moveTo>
                <a:cubicBezTo>
                  <a:pt x="141691" y="-9407"/>
                  <a:pt x="290986" y="-3815"/>
                  <a:pt x="606247" y="0"/>
                </a:cubicBezTo>
                <a:cubicBezTo>
                  <a:pt x="921700" y="15825"/>
                  <a:pt x="1020734" y="-3786"/>
                  <a:pt x="1165860" y="0"/>
                </a:cubicBezTo>
                <a:cubicBezTo>
                  <a:pt x="1164964" y="5033"/>
                  <a:pt x="1165847" y="9200"/>
                  <a:pt x="1165860" y="13716"/>
                </a:cubicBezTo>
                <a:cubicBezTo>
                  <a:pt x="917161" y="-9135"/>
                  <a:pt x="771575" y="33167"/>
                  <a:pt x="594589" y="13716"/>
                </a:cubicBezTo>
                <a:cubicBezTo>
                  <a:pt x="470947" y="9820"/>
                  <a:pt x="122508" y="15185"/>
                  <a:pt x="0" y="13716"/>
                </a:cubicBezTo>
                <a:cubicBezTo>
                  <a:pt x="-660" y="7426"/>
                  <a:pt x="-250" y="453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4196" y="4475"/>
                          <a:pt x="311417" y="-11483"/>
                          <a:pt x="606247" y="0"/>
                        </a:cubicBezTo>
                        <a:cubicBezTo>
                          <a:pt x="901077" y="11483"/>
                          <a:pt x="1028750" y="-4041"/>
                          <a:pt x="1165860" y="0"/>
                        </a:cubicBezTo>
                        <a:cubicBezTo>
                          <a:pt x="1165578" y="4434"/>
                          <a:pt x="1165988" y="8423"/>
                          <a:pt x="1165860" y="13716"/>
                        </a:cubicBezTo>
                        <a:cubicBezTo>
                          <a:pt x="940964" y="3888"/>
                          <a:pt x="745886" y="20893"/>
                          <a:pt x="594589" y="13716"/>
                        </a:cubicBezTo>
                        <a:cubicBezTo>
                          <a:pt x="443292" y="6539"/>
                          <a:pt x="119306" y="21776"/>
                          <a:pt x="0" y="13716"/>
                        </a:cubicBezTo>
                        <a:cubicBezTo>
                          <a:pt x="103" y="7543"/>
                          <a:pt x="-154" y="4446"/>
                          <a:pt x="0" y="0"/>
                        </a:cubicBezTo>
                        <a:close/>
                      </a:path>
                      <a:path w="1165860" h="13716" stroke="0" extrusionOk="0">
                        <a:moveTo>
                          <a:pt x="0" y="0"/>
                        </a:moveTo>
                        <a:cubicBezTo>
                          <a:pt x="199755" y="-8614"/>
                          <a:pt x="439971" y="-19466"/>
                          <a:pt x="571271" y="0"/>
                        </a:cubicBezTo>
                        <a:cubicBezTo>
                          <a:pt x="702571" y="19466"/>
                          <a:pt x="922660" y="-18418"/>
                          <a:pt x="1165860" y="0"/>
                        </a:cubicBezTo>
                        <a:cubicBezTo>
                          <a:pt x="1165756" y="6849"/>
                          <a:pt x="1166068" y="9414"/>
                          <a:pt x="1165860" y="13716"/>
                        </a:cubicBezTo>
                        <a:cubicBezTo>
                          <a:pt x="981594" y="16996"/>
                          <a:pt x="788922" y="30312"/>
                          <a:pt x="582930" y="13716"/>
                        </a:cubicBezTo>
                        <a:cubicBezTo>
                          <a:pt x="376938" y="-2880"/>
                          <a:pt x="227474" y="40246"/>
                          <a:pt x="0" y="13716"/>
                        </a:cubicBezTo>
                        <a:cubicBezTo>
                          <a:pt x="469" y="7851"/>
                          <a:pt x="200" y="577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4158" y="1704176"/>
            <a:ext cx="7198822" cy="2969514"/>
          </a:xfrm>
          <a:prstGeom prst="rect">
            <a:avLst/>
          </a:prstGeom>
        </p:spPr>
      </p:pic>
      <p:graphicFrame>
        <p:nvGraphicFramePr>
          <p:cNvPr id="7" name="文本框 4">
            <a:extLst>
              <a:ext uri="{FF2B5EF4-FFF2-40B4-BE49-F238E27FC236}">
                <a16:creationId xmlns:a16="http://schemas.microsoft.com/office/drawing/2014/main" id="{3CA7C629-70BC-0F38-7BF4-B9647713B73D}"/>
              </a:ext>
            </a:extLst>
          </p:cNvPr>
          <p:cNvGraphicFramePr/>
          <p:nvPr>
            <p:extLst>
              <p:ext uri="{D42A27DB-BD31-4B8C-83A1-F6EECF244321}">
                <p14:modId xmlns:p14="http://schemas.microsoft.com/office/powerpoint/2010/main" val="138921664"/>
              </p:ext>
            </p:extLst>
          </p:nvPr>
        </p:nvGraphicFramePr>
        <p:xfrm>
          <a:off x="1406281" y="147484"/>
          <a:ext cx="6312041" cy="1570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73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962" y="482600"/>
            <a:ext cx="6190074" cy="4178299"/>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2192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0575" y="1352550"/>
            <a:ext cx="1009650" cy="1243013"/>
          </a:xfrm>
          <a:prstGeom prst="rect">
            <a:avLst/>
          </a:prstGeom>
          <a:noFill/>
          <a:ln/>
        </p:spPr>
        <p:txBody>
          <a:bodyPr wrap="square" rtlCol="0" anchor="t"/>
          <a:lstStyle/>
          <a:p>
            <a:pPr marL="0" indent="0">
              <a:buNone/>
            </a:pPr>
            <a:endParaRPr lang="en-US" sz="5400" dirty="0"/>
          </a:p>
        </p:txBody>
      </p:sp>
      <p:sp>
        <p:nvSpPr>
          <p:cNvPr id="3" name="Text 1"/>
          <p:cNvSpPr/>
          <p:nvPr/>
        </p:nvSpPr>
        <p:spPr>
          <a:xfrm>
            <a:off x="928227" y="1583916"/>
            <a:ext cx="4291965" cy="1638300"/>
          </a:xfrm>
          <a:prstGeom prst="rect">
            <a:avLst/>
          </a:prstGeom>
          <a:noFill/>
          <a:ln/>
        </p:spPr>
        <p:txBody>
          <a:bodyPr wrap="square" rtlCol="0" anchor="t"/>
          <a:lstStyle/>
          <a:p>
            <a:pPr marL="0" indent="0">
              <a:buNone/>
            </a:pPr>
            <a:r>
              <a:rPr lang="en-US" altLang="zh-CN" sz="3680" b="1" dirty="0">
                <a:solidFill>
                  <a:srgbClr val="FFFFFF"/>
                </a:solidFill>
                <a:latin typeface="Noto Sans SC" pitchFamily="34" charset="0"/>
                <a:ea typeface="Noto Sans SC" pitchFamily="34" charset="-122"/>
                <a:cs typeface="Noto Sans SC" pitchFamily="34" charset="-120"/>
              </a:rPr>
              <a:t>9</a:t>
            </a:r>
            <a:r>
              <a:rPr lang="en-US" sz="3680" b="1" dirty="0">
                <a:solidFill>
                  <a:srgbClr val="FFFFFF"/>
                </a:solidFill>
                <a:latin typeface="Noto Sans SC" pitchFamily="34" charset="0"/>
                <a:ea typeface="Noto Sans SC" pitchFamily="34" charset="-122"/>
                <a:cs typeface="Noto Sans SC" pitchFamily="34" charset="-120"/>
              </a:rPr>
              <a:t>. 如何改革提升联赛知名度</a:t>
            </a:r>
            <a:endParaRPr lang="en-US" sz="368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93379" y="451019"/>
            <a:ext cx="7409793" cy="4893647"/>
          </a:xfrm>
          <a:prstGeom prst="rect">
            <a:avLst/>
          </a:prstGeom>
          <a:noFill/>
        </p:spPr>
        <p:txBody>
          <a:bodyPr wrap="square" rtlCol="0">
            <a:spAutoFit/>
          </a:bodyPr>
          <a:lstStyle/>
          <a:p>
            <a:r>
              <a:rPr kumimoji="1" lang="en-US" altLang="zh-CN" sz="2400" dirty="0">
                <a:solidFill>
                  <a:schemeClr val="bg1"/>
                </a:solidFill>
                <a:latin typeface="KaiTi" charset="-122"/>
                <a:ea typeface="KaiTi" charset="-122"/>
                <a:cs typeface="KaiTi" charset="-122"/>
              </a:rPr>
              <a:t>-T</a:t>
            </a:r>
            <a:r>
              <a:rPr kumimoji="1" lang="zh-CN" altLang="en-US" sz="2400" dirty="0">
                <a:solidFill>
                  <a:schemeClr val="bg1"/>
                </a:solidFill>
                <a:latin typeface="KaiTi" charset="-122"/>
                <a:ea typeface="KaiTi" charset="-122"/>
                <a:cs typeface="KaiTi" charset="-122"/>
              </a:rPr>
              <a:t>联赛是世界乒乓球顶级水平俱乐部联赛，是指日本多支乒乓球俱乐部参加的联赛。同等规模的联赛有：德国、法国、匈牙利、波兰、克罗地亚以及欧洲各个国家的乒乓球甲级联赛。</a:t>
            </a:r>
            <a:endParaRPr kumimoji="1" lang="en-US" altLang="zh-CN" sz="2400" dirty="0">
              <a:solidFill>
                <a:schemeClr val="bg1"/>
              </a:solidFill>
              <a:latin typeface="KaiTi" charset="-122"/>
              <a:ea typeface="KaiTi" charset="-122"/>
              <a:cs typeface="KaiTi" charset="-122"/>
            </a:endParaRPr>
          </a:p>
          <a:p>
            <a:endParaRPr kumimoji="1" lang="en-US" altLang="zh-CN" sz="2400" dirty="0">
              <a:solidFill>
                <a:schemeClr val="bg1"/>
              </a:solidFill>
              <a:latin typeface="KaiTi" charset="-122"/>
              <a:ea typeface="KaiTi" charset="-122"/>
              <a:cs typeface="KaiTi" charset="-122"/>
            </a:endParaRPr>
          </a:p>
          <a:p>
            <a:r>
              <a:rPr kumimoji="1" lang="en-US" altLang="zh-CN" sz="2400" dirty="0">
                <a:solidFill>
                  <a:schemeClr val="bg1"/>
                </a:solidFill>
                <a:latin typeface="KaiTi" charset="-122"/>
                <a:ea typeface="KaiTi" charset="-122"/>
                <a:cs typeface="KaiTi" charset="-122"/>
              </a:rPr>
              <a:t>-</a:t>
            </a:r>
            <a:r>
              <a:rPr kumimoji="1" lang="zh-CN" altLang="en-US" sz="2400" dirty="0">
                <a:solidFill>
                  <a:schemeClr val="bg1"/>
                </a:solidFill>
                <a:latin typeface="KaiTi" charset="-122"/>
                <a:ea typeface="KaiTi" charset="-122"/>
                <a:cs typeface="KaiTi" charset="-122"/>
              </a:rPr>
              <a:t>目前乒乓球俱乐部超级联赛规模最大和水平最高的就是中国的乒乓球超级联赛、德国的乒乓球甲级联赛和日本</a:t>
            </a:r>
            <a:r>
              <a:rPr kumimoji="1" lang="en-US" altLang="zh-CN" sz="2400" dirty="0">
                <a:solidFill>
                  <a:schemeClr val="bg1"/>
                </a:solidFill>
                <a:latin typeface="KaiTi" charset="-122"/>
                <a:ea typeface="KaiTi" charset="-122"/>
                <a:cs typeface="KaiTi" charset="-122"/>
              </a:rPr>
              <a:t>T</a:t>
            </a:r>
            <a:r>
              <a:rPr kumimoji="1" lang="zh-CN" altLang="en-US" sz="2400" dirty="0">
                <a:solidFill>
                  <a:schemeClr val="bg1"/>
                </a:solidFill>
                <a:latin typeface="KaiTi" charset="-122"/>
                <a:ea typeface="KaiTi" charset="-122"/>
                <a:cs typeface="KaiTi" charset="-122"/>
              </a:rPr>
              <a:t>联赛。</a:t>
            </a:r>
            <a:endParaRPr kumimoji="1" lang="en-US" altLang="zh-CN" sz="2400" dirty="0">
              <a:solidFill>
                <a:schemeClr val="bg1"/>
              </a:solidFill>
              <a:latin typeface="KaiTi" charset="-122"/>
              <a:ea typeface="KaiTi" charset="-122"/>
              <a:cs typeface="KaiTi" charset="-122"/>
            </a:endParaRPr>
          </a:p>
          <a:p>
            <a:endParaRPr kumimoji="1" lang="en-US" altLang="zh-CN" sz="2400" dirty="0">
              <a:solidFill>
                <a:schemeClr val="bg1"/>
              </a:solidFill>
              <a:latin typeface="KaiTi" charset="-122"/>
              <a:ea typeface="KaiTi" charset="-122"/>
              <a:cs typeface="KaiTi" charset="-122"/>
            </a:endParaRPr>
          </a:p>
          <a:p>
            <a:r>
              <a:rPr kumimoji="1" lang="en-US" altLang="zh-CN" sz="2400" dirty="0">
                <a:solidFill>
                  <a:schemeClr val="bg1"/>
                </a:solidFill>
                <a:latin typeface="KaiTi" charset="-122"/>
                <a:ea typeface="KaiTi" charset="-122"/>
                <a:cs typeface="KaiTi" charset="-122"/>
              </a:rPr>
              <a:t>-</a:t>
            </a:r>
            <a:r>
              <a:rPr kumimoji="1" lang="zh-CN" altLang="en-US" sz="2400" dirty="0">
                <a:solidFill>
                  <a:schemeClr val="bg1"/>
                </a:solidFill>
                <a:latin typeface="KaiTi" charset="-122"/>
                <a:ea typeface="KaiTi" charset="-122"/>
                <a:cs typeface="KaiTi" charset="-122"/>
              </a:rPr>
              <a:t>俱乐部联赛的相同点就是每个俱乐部中的球员可以来自不同的国家</a:t>
            </a:r>
            <a:endParaRPr kumimoji="1" lang="en-US" altLang="zh-CN" sz="2400" dirty="0">
              <a:solidFill>
                <a:schemeClr val="bg1"/>
              </a:solidFill>
              <a:latin typeface="KaiTi" charset="-122"/>
              <a:ea typeface="KaiTi" charset="-122"/>
              <a:cs typeface="KaiTi" charset="-122"/>
            </a:endParaRPr>
          </a:p>
          <a:p>
            <a:endParaRPr kumimoji="1" lang="en-US" altLang="zh-CN" sz="2400" dirty="0">
              <a:solidFill>
                <a:schemeClr val="bg1"/>
              </a:solidFill>
              <a:latin typeface="KaiTi" charset="-122"/>
              <a:ea typeface="KaiTi" charset="-122"/>
              <a:cs typeface="KaiTi" charset="-122"/>
            </a:endParaRPr>
          </a:p>
          <a:p>
            <a:endParaRPr kumimoji="1" lang="en-US" altLang="zh-CN" sz="2400" dirty="0">
              <a:solidFill>
                <a:schemeClr val="bg1"/>
              </a:solidFill>
              <a:latin typeface="KaiTi" charset="-122"/>
              <a:ea typeface="KaiTi" charset="-122"/>
              <a:cs typeface="KaiTi" charset="-122"/>
            </a:endParaRPr>
          </a:p>
        </p:txBody>
      </p:sp>
    </p:spTree>
    <p:extLst>
      <p:ext uri="{BB962C8B-B14F-4D97-AF65-F5344CB8AC3E}">
        <p14:creationId xmlns:p14="http://schemas.microsoft.com/office/powerpoint/2010/main" val="14234415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762000" y="381000"/>
            <a:ext cx="7816215" cy="552450"/>
          </a:xfrm>
          <a:prstGeom prst="rect">
            <a:avLst/>
          </a:prstGeom>
          <a:noFill/>
          <a:ln/>
        </p:spPr>
        <p:txBody>
          <a:bodyPr wrap="square" rtlCol="0" anchor="t"/>
          <a:lstStyle/>
          <a:p>
            <a:pPr marL="0" indent="0">
              <a:buNone/>
            </a:pPr>
            <a:r>
              <a:rPr lang="en-US" altLang="zh-CN" sz="2400" b="1" dirty="0">
                <a:solidFill>
                  <a:schemeClr val="bg1"/>
                </a:solidFill>
                <a:latin typeface="Noto Sans SC" pitchFamily="34" charset="0"/>
                <a:ea typeface="Noto Sans SC" pitchFamily="34" charset="-122"/>
                <a:cs typeface="Noto Sans SC" pitchFamily="34" charset="-120"/>
              </a:rPr>
              <a:t>9</a:t>
            </a:r>
            <a:r>
              <a:rPr lang="en-US" sz="2400" b="1" dirty="0">
                <a:solidFill>
                  <a:schemeClr val="bg1"/>
                </a:solidFill>
                <a:latin typeface="Noto Sans SC" pitchFamily="34" charset="0"/>
                <a:ea typeface="Noto Sans SC" pitchFamily="34" charset="-122"/>
                <a:cs typeface="Noto Sans SC" pitchFamily="34" charset="-120"/>
              </a:rPr>
              <a:t>. 如何改革提升联赛知名度</a:t>
            </a:r>
            <a:endParaRPr lang="en-US" sz="2400" dirty="0">
              <a:solidFill>
                <a:schemeClr val="bg1"/>
              </a:solidFill>
            </a:endParaRPr>
          </a:p>
        </p:txBody>
      </p:sp>
      <p:sp>
        <p:nvSpPr>
          <p:cNvPr id="4" name="文本框 3"/>
          <p:cNvSpPr txBox="1"/>
          <p:nvPr/>
        </p:nvSpPr>
        <p:spPr>
          <a:xfrm>
            <a:off x="761999" y="933450"/>
            <a:ext cx="7816216" cy="707886"/>
          </a:xfrm>
          <a:prstGeom prst="rect">
            <a:avLst/>
          </a:prstGeom>
          <a:noFill/>
        </p:spPr>
        <p:txBody>
          <a:bodyPr wrap="square" rtlCol="0">
            <a:spAutoFit/>
          </a:bodyPr>
          <a:lstStyle/>
          <a:p>
            <a:r>
              <a:rPr kumimoji="1" lang="zh-CN" altLang="en-US" sz="2000" dirty="0">
                <a:solidFill>
                  <a:schemeClr val="bg1"/>
                </a:solidFill>
                <a:latin typeface="KaiTi" charset="-122"/>
                <a:ea typeface="KaiTi" charset="-122"/>
                <a:cs typeface="KaiTi" charset="-122"/>
              </a:rPr>
              <a:t>以俱乐部上市为例</a:t>
            </a:r>
            <a:r>
              <a:rPr kumimoji="1" lang="en-US" altLang="zh-CN" sz="2000" dirty="0">
                <a:solidFill>
                  <a:schemeClr val="bg1"/>
                </a:solidFill>
                <a:latin typeface="KaiTi" charset="-122"/>
                <a:ea typeface="KaiTi" charset="-122"/>
                <a:cs typeface="KaiTi" charset="-122"/>
              </a:rPr>
              <a:t>——</a:t>
            </a:r>
            <a:r>
              <a:rPr kumimoji="1" lang="zh-CN" altLang="en-US" sz="2000" dirty="0">
                <a:solidFill>
                  <a:schemeClr val="bg1"/>
                </a:solidFill>
                <a:latin typeface="KaiTi" charset="-122"/>
                <a:ea typeface="KaiTi" charset="-122"/>
                <a:cs typeface="KaiTi" charset="-122"/>
              </a:rPr>
              <a:t>作为亚洲第一个以球队名义在体育板块上市的队伍</a:t>
            </a:r>
          </a:p>
        </p:txBody>
      </p:sp>
      <p:sp>
        <p:nvSpPr>
          <p:cNvPr id="5" name="文本框 4"/>
          <p:cNvSpPr txBox="1"/>
          <p:nvPr/>
        </p:nvSpPr>
        <p:spPr>
          <a:xfrm>
            <a:off x="667405" y="4079736"/>
            <a:ext cx="7719850" cy="646331"/>
          </a:xfrm>
          <a:prstGeom prst="rect">
            <a:avLst/>
          </a:prstGeom>
          <a:noFill/>
        </p:spPr>
        <p:txBody>
          <a:bodyPr wrap="square" rtlCol="0">
            <a:spAutoFit/>
          </a:bodyPr>
          <a:lstStyle/>
          <a:p>
            <a:r>
              <a:rPr kumimoji="1" lang="zh-CN" altLang="en-US" dirty="0">
                <a:solidFill>
                  <a:schemeClr val="bg1"/>
                </a:solidFill>
                <a:latin typeface="KaiTi" charset="-122"/>
                <a:ea typeface="KaiTi" charset="-122"/>
                <a:cs typeface="KaiTi" charset="-122"/>
              </a:rPr>
              <a:t>经营乒乓球</a:t>
            </a:r>
            <a:r>
              <a:rPr kumimoji="1" lang="en-US" altLang="zh-CN" dirty="0">
                <a:solidFill>
                  <a:schemeClr val="bg1"/>
                </a:solidFill>
                <a:latin typeface="KaiTi" charset="-122"/>
                <a:ea typeface="KaiTi" charset="-122"/>
                <a:cs typeface="KaiTi" charset="-122"/>
              </a:rPr>
              <a:t>T</a:t>
            </a:r>
            <a:r>
              <a:rPr kumimoji="1" lang="zh-CN" altLang="en-US" dirty="0">
                <a:solidFill>
                  <a:schemeClr val="bg1"/>
                </a:solidFill>
                <a:latin typeface="KaiTi" charset="-122"/>
                <a:ea typeface="KaiTi" charset="-122"/>
                <a:cs typeface="KaiTi" charset="-122"/>
              </a:rPr>
              <a:t>联赛男子“琉球阿斯蒂达”的琉球阿斯蒂达体育俱乐部于</a:t>
            </a:r>
            <a:r>
              <a:rPr kumimoji="1" lang="en-US" altLang="zh-CN" dirty="0">
                <a:solidFill>
                  <a:schemeClr val="bg1"/>
                </a:solidFill>
                <a:latin typeface="KaiTi" charset="-122"/>
                <a:ea typeface="KaiTi" charset="-122"/>
                <a:cs typeface="KaiTi" charset="-122"/>
              </a:rPr>
              <a:t>2021</a:t>
            </a:r>
            <a:r>
              <a:rPr kumimoji="1" lang="zh-CN" altLang="en-US" dirty="0">
                <a:solidFill>
                  <a:schemeClr val="bg1"/>
                </a:solidFill>
                <a:latin typeface="KaiTi" charset="-122"/>
                <a:ea typeface="KaiTi" charset="-122"/>
                <a:cs typeface="KaiTi" charset="-122"/>
              </a:rPr>
              <a:t>年</a:t>
            </a:r>
            <a:r>
              <a:rPr kumimoji="1" lang="en-US" altLang="zh-CN" dirty="0">
                <a:solidFill>
                  <a:schemeClr val="bg1"/>
                </a:solidFill>
                <a:latin typeface="KaiTi" charset="-122"/>
                <a:ea typeface="KaiTi" charset="-122"/>
                <a:cs typeface="KaiTi" charset="-122"/>
              </a:rPr>
              <a:t>3</a:t>
            </a:r>
            <a:r>
              <a:rPr kumimoji="1" lang="zh-CN" altLang="en-US" dirty="0">
                <a:solidFill>
                  <a:schemeClr val="bg1"/>
                </a:solidFill>
                <a:latin typeface="KaiTi" charset="-122"/>
                <a:ea typeface="KaiTi" charset="-122"/>
                <a:cs typeface="KaiTi" charset="-122"/>
              </a:rPr>
              <a:t>月</a:t>
            </a:r>
            <a:r>
              <a:rPr kumimoji="1" lang="en-US" altLang="zh-CN" dirty="0">
                <a:solidFill>
                  <a:schemeClr val="bg1"/>
                </a:solidFill>
                <a:latin typeface="KaiTi" charset="-122"/>
                <a:ea typeface="KaiTi" charset="-122"/>
                <a:cs typeface="KaiTi" charset="-122"/>
              </a:rPr>
              <a:t>30</a:t>
            </a:r>
            <a:r>
              <a:rPr kumimoji="1" lang="zh-CN" altLang="en-US" dirty="0">
                <a:solidFill>
                  <a:schemeClr val="bg1"/>
                </a:solidFill>
                <a:latin typeface="KaiTi" charset="-122"/>
                <a:ea typeface="KaiTi" charset="-122"/>
                <a:cs typeface="KaiTi" charset="-122"/>
              </a:rPr>
              <a:t>日在东京证券交易所“职业市场”上市。</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5470" y="1439422"/>
            <a:ext cx="3502571" cy="2626928"/>
          </a:xfrm>
          <a:prstGeom prst="rect">
            <a:avLst/>
          </a:prstGeom>
          <a:effectLst>
            <a:softEdge rad="222685"/>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3627" y="105104"/>
            <a:ext cx="8376745" cy="2585323"/>
          </a:xfrm>
          <a:prstGeom prst="rect">
            <a:avLst/>
          </a:prstGeom>
          <a:noFill/>
        </p:spPr>
        <p:txBody>
          <a:bodyPr wrap="square" rtlCol="0">
            <a:spAutoFit/>
          </a:bodyPr>
          <a:lstStyle/>
          <a:p>
            <a:r>
              <a:rPr kumimoji="1" lang="zh-CN" altLang="en-US" dirty="0">
                <a:solidFill>
                  <a:schemeClr val="bg1"/>
                </a:solidFill>
                <a:latin typeface="KaiTi" charset="-122"/>
                <a:ea typeface="KaiTi" charset="-122"/>
                <a:cs typeface="KaiTi" charset="-122"/>
              </a:rPr>
              <a:t>上市的途径给球队创造了一种全新的经营模式，如果球队只依赖于赞助商提供的资金经营下去，对于球队的主观能动性是一种极大的限制。通过上市的举措可以让更多的人认识到球队，帮助球队打开更大的市场，不仅能够吸引到更多的赞助商，还能寻求更丰富多元的合作。股民可以购买球队的股票，球队还借此机会将产业衍生至餐饮行业，开始经营起几家以乒乓球为主题的餐厅。</a:t>
            </a:r>
            <a:endParaRPr kumimoji="1" lang="en-US" altLang="zh-CN" dirty="0">
              <a:solidFill>
                <a:schemeClr val="bg1"/>
              </a:solidFill>
              <a:latin typeface="KaiTi" charset="-122"/>
              <a:ea typeface="KaiTi" charset="-122"/>
              <a:cs typeface="KaiTi" charset="-122"/>
            </a:endParaRPr>
          </a:p>
          <a:p>
            <a:endParaRPr kumimoji="1" lang="en-US" altLang="zh-CN" dirty="0">
              <a:solidFill>
                <a:schemeClr val="bg1"/>
              </a:solidFill>
              <a:latin typeface="KaiTi" charset="-122"/>
              <a:ea typeface="KaiTi" charset="-122"/>
              <a:cs typeface="KaiTi" charset="-122"/>
            </a:endParaRPr>
          </a:p>
          <a:p>
            <a:r>
              <a:rPr kumimoji="1" lang="zh-CN" altLang="en-US" dirty="0">
                <a:solidFill>
                  <a:schemeClr val="bg1"/>
                </a:solidFill>
                <a:latin typeface="KaiTi" charset="-122"/>
                <a:ea typeface="KaiTi" charset="-122"/>
                <a:cs typeface="KaiTi" charset="-122"/>
              </a:rPr>
              <a:t>公司目前已与东京的京瓷集团展开合作，开发研究乒乓球球速与旋转的软件系统。</a:t>
            </a:r>
            <a:endParaRPr kumimoji="1" lang="en-US" altLang="zh-CN" dirty="0">
              <a:solidFill>
                <a:schemeClr val="bg1"/>
              </a:solidFill>
              <a:latin typeface="KaiTi" charset="-122"/>
              <a:ea typeface="KaiTi" charset="-122"/>
              <a:cs typeface="KaiTi" charset="-122"/>
            </a:endParaRPr>
          </a:p>
          <a:p>
            <a:r>
              <a:rPr kumimoji="1" lang="zh-CN" altLang="en-US" dirty="0">
                <a:solidFill>
                  <a:schemeClr val="bg1"/>
                </a:solidFill>
                <a:latin typeface="KaiTi" charset="-122"/>
                <a:ea typeface="KaiTi" charset="-122"/>
                <a:cs typeface="KaiTi" charset="-122"/>
              </a:rPr>
              <a:t>京瓷集团的创始人是稻盛和夫，主要产业是精密陶瓷与工业产品的开发，能够与资本庞大的上市集团采取科技开发的合作，无疑是对球队极大的帮助。</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06262"/>
            <a:ext cx="9143999" cy="2337238"/>
          </a:xfrm>
          <a:prstGeom prst="rect">
            <a:avLst/>
          </a:prstGeom>
          <a:effectLst>
            <a:softEdge rad="88531"/>
          </a:effectLst>
        </p:spPr>
      </p:pic>
    </p:spTree>
    <p:extLst>
      <p:ext uri="{BB962C8B-B14F-4D97-AF65-F5344CB8AC3E}">
        <p14:creationId xmlns:p14="http://schemas.microsoft.com/office/powerpoint/2010/main" val="1745741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2250" y="178675"/>
            <a:ext cx="3153101" cy="3693319"/>
          </a:xfrm>
          <a:prstGeom prst="rect">
            <a:avLst/>
          </a:prstGeom>
          <a:noFill/>
        </p:spPr>
        <p:txBody>
          <a:bodyPr wrap="square" rtlCol="0">
            <a:spAutoFit/>
          </a:bodyPr>
          <a:lstStyle/>
          <a:p>
            <a:r>
              <a:rPr kumimoji="1" lang="zh-CN" altLang="en-US" b="1" dirty="0">
                <a:solidFill>
                  <a:schemeClr val="bg1"/>
                </a:solidFill>
              </a:rPr>
              <a:t>公司目前的基本情况：</a:t>
            </a:r>
            <a:endParaRPr kumimoji="1" lang="en-US" altLang="zh-CN" b="1" dirty="0">
              <a:solidFill>
                <a:schemeClr val="bg1"/>
              </a:solidFill>
            </a:endParaRPr>
          </a:p>
          <a:p>
            <a:r>
              <a:rPr kumimoji="1" lang="zh-CN" altLang="en-US" dirty="0">
                <a:solidFill>
                  <a:schemeClr val="bg1"/>
                </a:solidFill>
                <a:latin typeface="KaiTi" charset="-122"/>
                <a:ea typeface="KaiTi" charset="-122"/>
                <a:cs typeface="KaiTi" charset="-122"/>
              </a:rPr>
              <a:t>地址：</a:t>
            </a:r>
            <a:endParaRPr kumimoji="1" lang="en-US" altLang="zh-CN" dirty="0">
              <a:solidFill>
                <a:schemeClr val="bg1"/>
              </a:solidFill>
              <a:latin typeface="KaiTi" charset="-122"/>
              <a:ea typeface="KaiTi" charset="-122"/>
              <a:cs typeface="KaiTi" charset="-122"/>
            </a:endParaRPr>
          </a:p>
          <a:p>
            <a:r>
              <a:rPr kumimoji="1" lang="zh-CN" altLang="en-US" dirty="0">
                <a:solidFill>
                  <a:schemeClr val="bg1"/>
                </a:solidFill>
                <a:latin typeface="KaiTi" charset="-122"/>
                <a:ea typeface="KaiTi" charset="-122"/>
                <a:cs typeface="KaiTi" charset="-122"/>
              </a:rPr>
              <a:t>冲绳县那霸市安里</a:t>
            </a:r>
            <a:r>
              <a:rPr kumimoji="1" lang="en-US" altLang="zh-CN" dirty="0">
                <a:solidFill>
                  <a:schemeClr val="bg1"/>
                </a:solidFill>
                <a:latin typeface="KaiTi" charset="-122"/>
                <a:ea typeface="KaiTi" charset="-122"/>
                <a:cs typeface="KaiTi" charset="-122"/>
              </a:rPr>
              <a:t>381-1 ZORKS</a:t>
            </a:r>
            <a:r>
              <a:rPr kumimoji="1" lang="zh-CN" altLang="en-US" dirty="0">
                <a:solidFill>
                  <a:schemeClr val="bg1"/>
                </a:solidFill>
                <a:latin typeface="KaiTi" charset="-122"/>
                <a:ea typeface="KaiTi" charset="-122"/>
                <a:cs typeface="KaiTi" charset="-122"/>
              </a:rPr>
              <a:t>冲绳</a:t>
            </a:r>
            <a:r>
              <a:rPr kumimoji="1" lang="en-US" altLang="zh-CN" dirty="0">
                <a:solidFill>
                  <a:schemeClr val="bg1"/>
                </a:solidFill>
                <a:latin typeface="KaiTi" charset="-122"/>
                <a:ea typeface="KaiTi" charset="-122"/>
                <a:cs typeface="KaiTi" charset="-122"/>
              </a:rPr>
              <a:t>8</a:t>
            </a:r>
            <a:r>
              <a:rPr kumimoji="1" lang="zh-CN" altLang="en-US" dirty="0">
                <a:solidFill>
                  <a:schemeClr val="bg1"/>
                </a:solidFill>
                <a:latin typeface="KaiTi" charset="-122"/>
                <a:ea typeface="KaiTi" charset="-122"/>
                <a:cs typeface="KaiTi" charset="-122"/>
              </a:rPr>
              <a:t>楼</a:t>
            </a:r>
            <a:endParaRPr kumimoji="1" lang="en-US" altLang="zh-CN" dirty="0">
              <a:solidFill>
                <a:schemeClr val="bg1"/>
              </a:solidFill>
              <a:latin typeface="KaiTi" charset="-122"/>
              <a:ea typeface="KaiTi" charset="-122"/>
              <a:cs typeface="KaiTi" charset="-122"/>
            </a:endParaRPr>
          </a:p>
          <a:p>
            <a:r>
              <a:rPr kumimoji="1" lang="zh-CN" altLang="en-US" dirty="0">
                <a:solidFill>
                  <a:schemeClr val="bg1"/>
                </a:solidFill>
                <a:latin typeface="KaiTi" charset="-122"/>
                <a:ea typeface="KaiTi" charset="-122"/>
                <a:cs typeface="KaiTi" charset="-122"/>
              </a:rPr>
              <a:t>資本金</a:t>
            </a:r>
            <a:r>
              <a:rPr kumimoji="1" lang="en-US" altLang="zh-CN" dirty="0">
                <a:solidFill>
                  <a:schemeClr val="bg1"/>
                </a:solidFill>
                <a:latin typeface="KaiTi" charset="-122"/>
                <a:ea typeface="KaiTi" charset="-122"/>
                <a:cs typeface="KaiTi" charset="-122"/>
              </a:rPr>
              <a:t>3</a:t>
            </a:r>
            <a:r>
              <a:rPr kumimoji="1" lang="zh-CN" altLang="en-US" dirty="0">
                <a:solidFill>
                  <a:schemeClr val="bg1"/>
                </a:solidFill>
                <a:latin typeface="KaiTi" charset="-122"/>
                <a:ea typeface="KaiTi" charset="-122"/>
                <a:cs typeface="KaiTi" charset="-122"/>
              </a:rPr>
              <a:t>亿</a:t>
            </a:r>
            <a:r>
              <a:rPr kumimoji="1" lang="en-US" altLang="zh-CN" dirty="0">
                <a:solidFill>
                  <a:schemeClr val="bg1"/>
                </a:solidFill>
                <a:latin typeface="KaiTi" charset="-122"/>
                <a:ea typeface="KaiTi" charset="-122"/>
                <a:cs typeface="KaiTi" charset="-122"/>
              </a:rPr>
              <a:t>1</a:t>
            </a:r>
            <a:r>
              <a:rPr kumimoji="1" lang="zh-CN" altLang="en-US" dirty="0">
                <a:solidFill>
                  <a:schemeClr val="bg1"/>
                </a:solidFill>
                <a:latin typeface="KaiTi" charset="-122"/>
                <a:ea typeface="KaiTi" charset="-122"/>
                <a:cs typeface="KaiTi" charset="-122"/>
              </a:rPr>
              <a:t>，</a:t>
            </a:r>
            <a:r>
              <a:rPr kumimoji="1" lang="en-US" altLang="zh-CN" dirty="0">
                <a:solidFill>
                  <a:schemeClr val="bg1"/>
                </a:solidFill>
                <a:latin typeface="KaiTi" charset="-122"/>
                <a:ea typeface="KaiTi" charset="-122"/>
                <a:cs typeface="KaiTi" charset="-122"/>
              </a:rPr>
              <a:t>348</a:t>
            </a:r>
            <a:r>
              <a:rPr kumimoji="1" lang="zh-CN" altLang="en-US" dirty="0">
                <a:solidFill>
                  <a:schemeClr val="bg1"/>
                </a:solidFill>
                <a:latin typeface="KaiTi" charset="-122"/>
                <a:ea typeface="KaiTi" charset="-122"/>
                <a:cs typeface="KaiTi" charset="-122"/>
              </a:rPr>
              <a:t>日元（包括资本准备金）</a:t>
            </a:r>
            <a:endParaRPr kumimoji="1" lang="en-US" altLang="zh-CN" dirty="0">
              <a:solidFill>
                <a:schemeClr val="bg1"/>
              </a:solidFill>
              <a:latin typeface="KaiTi" charset="-122"/>
              <a:ea typeface="KaiTi" charset="-122"/>
              <a:cs typeface="KaiTi" charset="-122"/>
            </a:endParaRPr>
          </a:p>
          <a:p>
            <a:endParaRPr kumimoji="1" lang="en-US" altLang="zh-CN" dirty="0">
              <a:solidFill>
                <a:schemeClr val="bg1"/>
              </a:solidFill>
              <a:latin typeface="KaiTi" charset="-122"/>
              <a:ea typeface="KaiTi" charset="-122"/>
              <a:cs typeface="KaiTi" charset="-122"/>
            </a:endParaRPr>
          </a:p>
          <a:p>
            <a:r>
              <a:rPr kumimoji="1" lang="zh-CN" altLang="en-US" dirty="0">
                <a:solidFill>
                  <a:schemeClr val="bg1"/>
                </a:solidFill>
                <a:latin typeface="KaiTi" charset="-122"/>
                <a:ea typeface="KaiTi" charset="-122"/>
                <a:cs typeface="KaiTi" charset="-122"/>
              </a:rPr>
              <a:t>主要股东：</a:t>
            </a:r>
            <a:endParaRPr kumimoji="1" lang="en-US" altLang="zh-CN" dirty="0">
              <a:solidFill>
                <a:schemeClr val="bg1"/>
              </a:solidFill>
              <a:latin typeface="KaiTi" charset="-122"/>
              <a:ea typeface="KaiTi" charset="-122"/>
              <a:cs typeface="KaiTi" charset="-122"/>
            </a:endParaRPr>
          </a:p>
          <a:p>
            <a:r>
              <a:rPr kumimoji="1" lang="zh-CN" altLang="en-US" dirty="0">
                <a:solidFill>
                  <a:schemeClr val="bg1"/>
                </a:solidFill>
                <a:latin typeface="KaiTi" charset="-122"/>
                <a:ea typeface="KaiTi" charset="-122"/>
                <a:cs typeface="KaiTi" charset="-122"/>
              </a:rPr>
              <a:t>早川周作（</a:t>
            </a:r>
            <a:r>
              <a:rPr kumimoji="1" lang="en-US" altLang="zh-CN" dirty="0">
                <a:solidFill>
                  <a:schemeClr val="bg1"/>
                </a:solidFill>
                <a:latin typeface="KaiTi" charset="-122"/>
                <a:ea typeface="KaiTi" charset="-122"/>
                <a:cs typeface="KaiTi" charset="-122"/>
              </a:rPr>
              <a:t>53.34%</a:t>
            </a:r>
            <a:r>
              <a:rPr kumimoji="1" lang="zh-CN" altLang="en-US" dirty="0">
                <a:solidFill>
                  <a:schemeClr val="bg1"/>
                </a:solidFill>
                <a:latin typeface="KaiTi" charset="-122"/>
                <a:ea typeface="KaiTi" charset="-122"/>
                <a:cs typeface="KaiTi" charset="-122"/>
              </a:rPr>
              <a:t>）</a:t>
            </a:r>
            <a:endParaRPr kumimoji="1" lang="en-US" altLang="zh-CN" dirty="0">
              <a:solidFill>
                <a:schemeClr val="bg1"/>
              </a:solidFill>
              <a:latin typeface="KaiTi" charset="-122"/>
              <a:ea typeface="KaiTi" charset="-122"/>
              <a:cs typeface="KaiTi" charset="-122"/>
            </a:endParaRPr>
          </a:p>
          <a:p>
            <a:r>
              <a:rPr kumimoji="1" lang="zh-CN" altLang="en-US" dirty="0">
                <a:solidFill>
                  <a:schemeClr val="bg1"/>
                </a:solidFill>
                <a:latin typeface="KaiTi" charset="-122"/>
                <a:ea typeface="KaiTi" charset="-122"/>
                <a:cs typeface="KaiTi" charset="-122"/>
              </a:rPr>
              <a:t>佐野健一（</a:t>
            </a:r>
            <a:r>
              <a:rPr kumimoji="1" lang="en-US" altLang="zh-CN" dirty="0">
                <a:solidFill>
                  <a:schemeClr val="bg1"/>
                </a:solidFill>
                <a:latin typeface="KaiTi" charset="-122"/>
                <a:ea typeface="KaiTi" charset="-122"/>
                <a:cs typeface="KaiTi" charset="-122"/>
              </a:rPr>
              <a:t>5.28%</a:t>
            </a:r>
            <a:r>
              <a:rPr kumimoji="1" lang="zh-CN" altLang="en-US" dirty="0">
                <a:solidFill>
                  <a:schemeClr val="bg1"/>
                </a:solidFill>
                <a:latin typeface="KaiTi" charset="-122"/>
                <a:ea typeface="KaiTi" charset="-122"/>
                <a:cs typeface="KaiTi" charset="-122"/>
              </a:rPr>
              <a:t>）</a:t>
            </a:r>
            <a:endParaRPr kumimoji="1" lang="en-US" altLang="zh-CN" dirty="0">
              <a:solidFill>
                <a:schemeClr val="bg1"/>
              </a:solidFill>
              <a:latin typeface="KaiTi" charset="-122"/>
              <a:ea typeface="KaiTi" charset="-122"/>
              <a:cs typeface="KaiTi" charset="-122"/>
            </a:endParaRPr>
          </a:p>
          <a:p>
            <a:r>
              <a:rPr kumimoji="1" lang="en-US" altLang="zh-CN" dirty="0">
                <a:solidFill>
                  <a:schemeClr val="bg1"/>
                </a:solidFill>
                <a:latin typeface="KaiTi" charset="-122"/>
                <a:ea typeface="KaiTi" charset="-122"/>
                <a:cs typeface="KaiTi" charset="-122"/>
              </a:rPr>
              <a:t>MTGV</a:t>
            </a:r>
            <a:r>
              <a:rPr kumimoji="1" lang="zh-CN" altLang="en-US" dirty="0">
                <a:solidFill>
                  <a:schemeClr val="bg1"/>
                </a:solidFill>
                <a:latin typeface="KaiTi" charset="-122"/>
                <a:ea typeface="KaiTi" charset="-122"/>
                <a:cs typeface="KaiTi" charset="-122"/>
              </a:rPr>
              <a:t>投资事业有限责任合伙人（</a:t>
            </a:r>
            <a:r>
              <a:rPr kumimoji="1" lang="en-US" altLang="zh-CN" dirty="0">
                <a:solidFill>
                  <a:schemeClr val="bg1"/>
                </a:solidFill>
                <a:latin typeface="KaiTi" charset="-122"/>
                <a:ea typeface="KaiTi" charset="-122"/>
                <a:cs typeface="KaiTi" charset="-122"/>
              </a:rPr>
              <a:t>3.70%</a:t>
            </a:r>
            <a:r>
              <a:rPr kumimoji="1" lang="zh-CN" altLang="en-US" dirty="0">
                <a:solidFill>
                  <a:schemeClr val="bg1"/>
                </a:solidFill>
                <a:latin typeface="KaiTi" charset="-122"/>
                <a:ea typeface="KaiTi" charset="-122"/>
                <a:cs typeface="KaiTi" charset="-122"/>
              </a:rPr>
              <a:t>）</a:t>
            </a:r>
            <a:endParaRPr kumimoji="1" lang="en-US" altLang="zh-CN" dirty="0">
              <a:solidFill>
                <a:schemeClr val="bg1"/>
              </a:solidFill>
              <a:latin typeface="KaiTi" charset="-122"/>
              <a:ea typeface="KaiTi" charset="-122"/>
              <a:cs typeface="KaiTi" charset="-122"/>
            </a:endParaRPr>
          </a:p>
          <a:p>
            <a:r>
              <a:rPr kumimoji="1" lang="zh-CN" altLang="en-US" dirty="0">
                <a:solidFill>
                  <a:schemeClr val="bg1"/>
                </a:solidFill>
                <a:latin typeface="KaiTi" charset="-122"/>
                <a:ea typeface="KaiTi" charset="-122"/>
                <a:cs typeface="KaiTi" charset="-122"/>
              </a:rPr>
              <a:t>其他，个人天使轮投资者</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363204" y="532743"/>
            <a:ext cx="5143500" cy="4078014"/>
          </a:xfrm>
          <a:prstGeom prst="rect">
            <a:avLst/>
          </a:prstGeom>
          <a:effectLst>
            <a:softEdge rad="284899"/>
          </a:effectLst>
        </p:spPr>
      </p:pic>
    </p:spTree>
    <p:extLst>
      <p:ext uri="{BB962C8B-B14F-4D97-AF65-F5344CB8AC3E}">
        <p14:creationId xmlns:p14="http://schemas.microsoft.com/office/powerpoint/2010/main" val="1141712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矩形 1"/>
          <p:cNvSpPr/>
          <p:nvPr/>
        </p:nvSpPr>
        <p:spPr>
          <a:xfrm>
            <a:off x="731138" y="301688"/>
            <a:ext cx="3938487" cy="135547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zh-CN" altLang="en-US" sz="1400" b="1" dirty="0">
                <a:latin typeface="SimSong" panose="02020300000000000000" pitchFamily="18" charset="-122"/>
                <a:ea typeface="SimSong" panose="02020300000000000000" pitchFamily="18" charset="-122"/>
                <a:cs typeface="+mj-cs"/>
              </a:rPr>
              <a:t>公司的市值总额（从创立开始）</a:t>
            </a:r>
            <a:r>
              <a:rPr lang="en-US" altLang="zh-CN" sz="1400" b="1" dirty="0">
                <a:latin typeface="SimSong" panose="02020300000000000000" pitchFamily="18" charset="-122"/>
                <a:ea typeface="SimSong" panose="02020300000000000000" pitchFamily="18" charset="-122"/>
                <a:cs typeface="+mj-cs"/>
              </a:rPr>
              <a:t>3</a:t>
            </a:r>
            <a:r>
              <a:rPr lang="zh-CN" altLang="en-US" sz="1400" b="1" dirty="0">
                <a:latin typeface="SimSong" panose="02020300000000000000" pitchFamily="18" charset="-122"/>
                <a:ea typeface="SimSong" panose="02020300000000000000" pitchFamily="18" charset="-122"/>
                <a:cs typeface="+mj-cs"/>
              </a:rPr>
              <a:t>年内达到了</a:t>
            </a:r>
            <a:r>
              <a:rPr lang="en-US" altLang="zh-CN" sz="1400" b="1" dirty="0">
                <a:latin typeface="SimSong" panose="02020300000000000000" pitchFamily="18" charset="-122"/>
                <a:ea typeface="SimSong" panose="02020300000000000000" pitchFamily="18" charset="-122"/>
                <a:cs typeface="+mj-cs"/>
              </a:rPr>
              <a:t>10</a:t>
            </a:r>
            <a:r>
              <a:rPr lang="zh-CN" altLang="en-US" sz="1400" b="1" dirty="0">
                <a:latin typeface="SimSong" panose="02020300000000000000" pitchFamily="18" charset="-122"/>
                <a:ea typeface="SimSong" panose="02020300000000000000" pitchFamily="18" charset="-122"/>
                <a:cs typeface="+mj-cs"/>
              </a:rPr>
              <a:t>亿日元左右。作为上市公司，公司认为有必要每年以</a:t>
            </a:r>
            <a:r>
              <a:rPr lang="en-US" altLang="zh-CN" sz="1400" b="1" dirty="0">
                <a:latin typeface="SimSong" panose="02020300000000000000" pitchFamily="18" charset="-122"/>
                <a:ea typeface="SimSong" panose="02020300000000000000" pitchFamily="18" charset="-122"/>
                <a:cs typeface="+mj-cs"/>
              </a:rPr>
              <a:t>20</a:t>
            </a:r>
            <a:r>
              <a:rPr lang="zh-CN" altLang="en-US" sz="1400" b="1" dirty="0">
                <a:latin typeface="SimSong" panose="02020300000000000000" pitchFamily="18" charset="-122"/>
                <a:ea typeface="SimSong" panose="02020300000000000000" pitchFamily="18" charset="-122"/>
                <a:cs typeface="+mj-cs"/>
              </a:rPr>
              <a:t>～</a:t>
            </a:r>
            <a:r>
              <a:rPr lang="en-US" altLang="zh-CN" sz="1400" b="1" dirty="0">
                <a:latin typeface="SimSong" panose="02020300000000000000" pitchFamily="18" charset="-122"/>
                <a:ea typeface="SimSong" panose="02020300000000000000" pitchFamily="18" charset="-122"/>
                <a:cs typeface="+mj-cs"/>
              </a:rPr>
              <a:t>30%</a:t>
            </a:r>
            <a:r>
              <a:rPr lang="zh-CN" altLang="en-US" sz="1400" b="1" dirty="0">
                <a:latin typeface="SimSong" panose="02020300000000000000" pitchFamily="18" charset="-122"/>
                <a:ea typeface="SimSong" panose="02020300000000000000" pitchFamily="18" charset="-122"/>
                <a:cs typeface="+mj-cs"/>
              </a:rPr>
              <a:t>增加销售额和利润。根据目前的计划，到</a:t>
            </a:r>
            <a:r>
              <a:rPr lang="en-US" altLang="zh-CN" sz="1400" b="1" dirty="0">
                <a:latin typeface="SimSong" panose="02020300000000000000" pitchFamily="18" charset="-122"/>
                <a:ea typeface="SimSong" panose="02020300000000000000" pitchFamily="18" charset="-122"/>
                <a:cs typeface="+mj-cs"/>
              </a:rPr>
              <a:t>2023</a:t>
            </a:r>
            <a:r>
              <a:rPr lang="zh-CN" altLang="en-US" sz="1400" b="1" dirty="0">
                <a:latin typeface="SimSong" panose="02020300000000000000" pitchFamily="18" charset="-122"/>
                <a:ea typeface="SimSong" panose="02020300000000000000" pitchFamily="18" charset="-122"/>
                <a:cs typeface="+mj-cs"/>
              </a:rPr>
              <a:t>年市价总额将达到</a:t>
            </a:r>
            <a:r>
              <a:rPr lang="en-US" altLang="zh-CN" sz="1400" b="1" dirty="0">
                <a:latin typeface="SimSong" panose="02020300000000000000" pitchFamily="18" charset="-122"/>
                <a:ea typeface="SimSong" panose="02020300000000000000" pitchFamily="18" charset="-122"/>
                <a:cs typeface="+mj-cs"/>
              </a:rPr>
              <a:t>30</a:t>
            </a:r>
            <a:r>
              <a:rPr lang="zh-CN" altLang="en-US" sz="1400" b="1" dirty="0">
                <a:latin typeface="SimSong" panose="02020300000000000000" pitchFamily="18" charset="-122"/>
                <a:ea typeface="SimSong" panose="02020300000000000000" pitchFamily="18" charset="-122"/>
                <a:cs typeface="+mj-cs"/>
              </a:rPr>
              <a:t>～</a:t>
            </a:r>
            <a:r>
              <a:rPr lang="en-US" altLang="zh-CN" sz="1400" b="1" dirty="0">
                <a:latin typeface="SimSong" panose="02020300000000000000" pitchFamily="18" charset="-122"/>
                <a:ea typeface="SimSong" panose="02020300000000000000" pitchFamily="18" charset="-122"/>
                <a:cs typeface="+mj-cs"/>
              </a:rPr>
              <a:t>40</a:t>
            </a:r>
            <a:r>
              <a:rPr lang="zh-CN" altLang="en-US" sz="1400" b="1" dirty="0">
                <a:latin typeface="SimSong" panose="02020300000000000000" pitchFamily="18" charset="-122"/>
                <a:ea typeface="SimSong" panose="02020300000000000000" pitchFamily="18" charset="-122"/>
                <a:cs typeface="+mj-cs"/>
              </a:rPr>
              <a:t>亿日元。公司最大的股东打算在</a:t>
            </a:r>
            <a:r>
              <a:rPr lang="en-US" altLang="zh-CN" sz="1400" b="1" dirty="0">
                <a:latin typeface="SimSong" panose="02020300000000000000" pitchFamily="18" charset="-122"/>
                <a:ea typeface="SimSong" panose="02020300000000000000" pitchFamily="18" charset="-122"/>
                <a:cs typeface="+mj-cs"/>
              </a:rPr>
              <a:t>5</a:t>
            </a:r>
            <a:r>
              <a:rPr lang="zh-CN" altLang="en-US" sz="1400" b="1" dirty="0">
                <a:latin typeface="SimSong" panose="02020300000000000000" pitchFamily="18" charset="-122"/>
                <a:ea typeface="SimSong" panose="02020300000000000000" pitchFamily="18" charset="-122"/>
                <a:cs typeface="+mj-cs"/>
              </a:rPr>
              <a:t>年内以</a:t>
            </a:r>
            <a:r>
              <a:rPr lang="en-US" altLang="zh-CN" sz="1400" b="1" dirty="0">
                <a:latin typeface="SimSong" panose="02020300000000000000" pitchFamily="18" charset="-122"/>
                <a:ea typeface="SimSong" panose="02020300000000000000" pitchFamily="18" charset="-122"/>
                <a:cs typeface="+mj-cs"/>
              </a:rPr>
              <a:t>50</a:t>
            </a:r>
            <a:r>
              <a:rPr lang="zh-CN" altLang="en-US" sz="1400" b="1" dirty="0">
                <a:latin typeface="SimSong" panose="02020300000000000000" pitchFamily="18" charset="-122"/>
                <a:ea typeface="SimSong" panose="02020300000000000000" pitchFamily="18" charset="-122"/>
                <a:cs typeface="+mj-cs"/>
              </a:rPr>
              <a:t>亿，</a:t>
            </a:r>
            <a:r>
              <a:rPr lang="en-US" altLang="zh-CN" sz="1400" b="1" dirty="0">
                <a:latin typeface="SimSong" panose="02020300000000000000" pitchFamily="18" charset="-122"/>
                <a:ea typeface="SimSong" panose="02020300000000000000" pitchFamily="18" charset="-122"/>
                <a:cs typeface="+mj-cs"/>
              </a:rPr>
              <a:t>10</a:t>
            </a:r>
            <a:r>
              <a:rPr lang="zh-CN" altLang="en-US" sz="1400" b="1" dirty="0">
                <a:latin typeface="SimSong" panose="02020300000000000000" pitchFamily="18" charset="-122"/>
                <a:ea typeface="SimSong" panose="02020300000000000000" pitchFamily="18" charset="-122"/>
                <a:cs typeface="+mj-cs"/>
              </a:rPr>
              <a:t>年内以</a:t>
            </a:r>
            <a:r>
              <a:rPr lang="en-US" altLang="zh-CN" sz="1400" b="1" dirty="0">
                <a:latin typeface="SimSong" panose="02020300000000000000" pitchFamily="18" charset="-122"/>
                <a:ea typeface="SimSong" panose="02020300000000000000" pitchFamily="18" charset="-122"/>
                <a:cs typeface="+mj-cs"/>
              </a:rPr>
              <a:t>100</a:t>
            </a:r>
            <a:r>
              <a:rPr lang="zh-CN" altLang="en-US" sz="1400" b="1" dirty="0">
                <a:latin typeface="SimSong" panose="02020300000000000000" pitchFamily="18" charset="-122"/>
                <a:ea typeface="SimSong" panose="02020300000000000000" pitchFamily="18" charset="-122"/>
                <a:cs typeface="+mj-cs"/>
              </a:rPr>
              <a:t>亿为目标。</a:t>
            </a:r>
          </a:p>
        </p:txBody>
      </p:sp>
      <p:sp>
        <p:nvSpPr>
          <p:cNvPr id="3" name="文本框 2"/>
          <p:cNvSpPr txBox="1"/>
          <p:nvPr/>
        </p:nvSpPr>
        <p:spPr>
          <a:xfrm>
            <a:off x="924528" y="1769807"/>
            <a:ext cx="3382000" cy="2744928"/>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kumimoji="1" lang="zh-CN" altLang="en-US" dirty="0">
                <a:latin typeface="KaiTi" panose="02010609060101010101" pitchFamily="49" charset="-122"/>
                <a:ea typeface="KaiTi" panose="02010609060101010101" pitchFamily="49" charset="-122"/>
              </a:rPr>
              <a:t>在体育</a:t>
            </a:r>
            <a:r>
              <a:rPr kumimoji="1" lang="en-US" altLang="zh-CN" dirty="0">
                <a:latin typeface="KaiTi" panose="02010609060101010101" pitchFamily="49" charset="-122"/>
                <a:ea typeface="KaiTi" panose="02010609060101010101" pitchFamily="49" charset="-122"/>
              </a:rPr>
              <a:t>×</a:t>
            </a:r>
            <a:r>
              <a:rPr kumimoji="1" lang="zh-CN" altLang="en-US" dirty="0">
                <a:latin typeface="KaiTi" panose="02010609060101010101" pitchFamily="49" charset="-122"/>
                <a:ea typeface="KaiTi" panose="02010609060101010101" pitchFamily="49" charset="-122"/>
              </a:rPr>
              <a:t>市场营销中，横向展开琉球阿斯蒂达制作的成功模型。以乒乓球为基础开展运动酒吧、针灸院、个人健身房等，并将其扩展到九州、关西、北海道。在乒乓球以外的比赛中拥有队伍，可以创造销售额。另外，冲绳</a:t>
            </a:r>
            <a:r>
              <a:rPr kumimoji="1" lang="en-US" altLang="zh-CN" dirty="0">
                <a:latin typeface="KaiTi" panose="02010609060101010101" pitchFamily="49" charset="-122"/>
                <a:ea typeface="KaiTi" panose="02010609060101010101" pitchFamily="49" charset="-122"/>
              </a:rPr>
              <a:t>3</a:t>
            </a:r>
            <a:r>
              <a:rPr kumimoji="1" lang="zh-CN" altLang="en-US" dirty="0">
                <a:latin typeface="KaiTi" panose="02010609060101010101" pitchFamily="49" charset="-122"/>
                <a:ea typeface="KaiTi" panose="02010609060101010101" pitchFamily="49" charset="-122"/>
              </a:rPr>
              <a:t>天会下</a:t>
            </a:r>
            <a:r>
              <a:rPr kumimoji="1" lang="en-US" altLang="zh-CN" dirty="0">
                <a:latin typeface="KaiTi" panose="02010609060101010101" pitchFamily="49" charset="-122"/>
                <a:ea typeface="KaiTi" panose="02010609060101010101" pitchFamily="49" charset="-122"/>
              </a:rPr>
              <a:t>1</a:t>
            </a:r>
            <a:r>
              <a:rPr kumimoji="1" lang="zh-CN" altLang="en-US" dirty="0">
                <a:latin typeface="KaiTi" panose="02010609060101010101" pitchFamily="49" charset="-122"/>
                <a:ea typeface="KaiTi" panose="02010609060101010101" pitchFamily="49" charset="-122"/>
              </a:rPr>
              <a:t>次雨，但是室内型设施很少。我想建立像竞技场一样的设施，接受全世界的集训，在冲绳举办</a:t>
            </a:r>
            <a:r>
              <a:rPr kumimoji="1" lang="en-US" altLang="zh-CN" dirty="0">
                <a:latin typeface="KaiTi" panose="02010609060101010101" pitchFamily="49" charset="-122"/>
                <a:ea typeface="KaiTi" panose="02010609060101010101" pitchFamily="49" charset="-122"/>
              </a:rPr>
              <a:t>ITTF(</a:t>
            </a:r>
            <a:r>
              <a:rPr kumimoji="1" lang="zh-CN" altLang="en-US" dirty="0">
                <a:latin typeface="KaiTi" panose="02010609060101010101" pitchFamily="49" charset="-122"/>
                <a:ea typeface="KaiTi" panose="02010609060101010101" pitchFamily="49" charset="-122"/>
              </a:rPr>
              <a:t>国际乒乓球联盟</a:t>
            </a:r>
            <a:r>
              <a:rPr kumimoji="1" lang="en-US" altLang="zh-CN" dirty="0">
                <a:latin typeface="KaiTi" panose="02010609060101010101" pitchFamily="49" charset="-122"/>
                <a:ea typeface="KaiTi" panose="02010609060101010101" pitchFamily="49" charset="-122"/>
              </a:rPr>
              <a:t>)</a:t>
            </a:r>
            <a:r>
              <a:rPr kumimoji="1" lang="zh-CN" altLang="en-US" dirty="0">
                <a:latin typeface="KaiTi" panose="02010609060101010101" pitchFamily="49" charset="-122"/>
                <a:ea typeface="KaiTi" panose="02010609060101010101" pitchFamily="49" charset="-122"/>
              </a:rPr>
              <a:t>大会</a:t>
            </a:r>
          </a:p>
        </p:txBody>
      </p:sp>
      <p:pic>
        <p:nvPicPr>
          <p:cNvPr id="5" name="Picture 4">
            <a:extLst>
              <a:ext uri="{FF2B5EF4-FFF2-40B4-BE49-F238E27FC236}">
                <a16:creationId xmlns:a16="http://schemas.microsoft.com/office/drawing/2014/main" id="{6A92D1B9-2A67-BA97-19AC-216DB0767552}"/>
              </a:ext>
            </a:extLst>
          </p:cNvPr>
          <p:cNvPicPr>
            <a:picLocks noChangeAspect="1"/>
          </p:cNvPicPr>
          <p:nvPr/>
        </p:nvPicPr>
        <p:blipFill rotWithShape="1">
          <a:blip r:embed="rId2"/>
          <a:srcRect l="29930" r="20294" b="2"/>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77201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3748088" y="1614488"/>
            <a:ext cx="1643063" cy="552450"/>
          </a:xfrm>
          <a:prstGeom prst="rect">
            <a:avLst/>
          </a:prstGeom>
          <a:noFill/>
          <a:ln/>
        </p:spPr>
        <p:txBody>
          <a:bodyPr wrap="square" rtlCol="0" anchor="t"/>
          <a:lstStyle/>
          <a:p>
            <a:pPr marL="0" indent="0" algn="ctr">
              <a:buNone/>
            </a:pPr>
            <a:r>
              <a:rPr lang="en-US" sz="2400" b="1" dirty="0">
                <a:solidFill>
                  <a:srgbClr val="FFFFFF"/>
                </a:solidFill>
                <a:latin typeface="Noto Sans SC" pitchFamily="34" charset="0"/>
                <a:ea typeface="Noto Sans SC" pitchFamily="34" charset="-122"/>
                <a:cs typeface="Noto Sans SC" pitchFamily="34" charset="-120"/>
              </a:rPr>
              <a:t>THE END</a:t>
            </a:r>
            <a:endParaRPr lang="en-US" sz="2400" dirty="0"/>
          </a:p>
        </p:txBody>
      </p:sp>
      <p:sp>
        <p:nvSpPr>
          <p:cNvPr id="3" name="Text 1"/>
          <p:cNvSpPr/>
          <p:nvPr/>
        </p:nvSpPr>
        <p:spPr>
          <a:xfrm>
            <a:off x="3119437" y="2057400"/>
            <a:ext cx="2905125" cy="1033463"/>
          </a:xfrm>
          <a:prstGeom prst="rect">
            <a:avLst/>
          </a:prstGeom>
          <a:noFill/>
          <a:ln/>
        </p:spPr>
        <p:txBody>
          <a:bodyPr wrap="square" rtlCol="0" anchor="t"/>
          <a:lstStyle/>
          <a:p>
            <a:pPr marL="0" indent="0" algn="ctr">
              <a:buNone/>
            </a:pPr>
            <a:r>
              <a:rPr lang="en-US" sz="4500" b="1" dirty="0">
                <a:solidFill>
                  <a:srgbClr val="FFFFFF"/>
                </a:solidFill>
                <a:latin typeface="Noto Sans SC" pitchFamily="34" charset="0"/>
                <a:ea typeface="Noto Sans SC" pitchFamily="34" charset="-122"/>
                <a:cs typeface="Noto Sans SC" pitchFamily="34" charset="-120"/>
              </a:rPr>
              <a:t>THANKS</a:t>
            </a:r>
            <a:endParaRPr lang="en-US" sz="4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572000" y="523875"/>
            <a:ext cx="3962400" cy="4171950"/>
          </a:xfrm>
          <a:prstGeom prst="rect">
            <a:avLst/>
          </a:prstGeom>
          <a:noFill/>
          <a:ln/>
        </p:spPr>
        <p:txBody>
          <a:bodyPr wrap="square" rtlCol="0" anchor="t"/>
          <a:lstStyle/>
          <a:p>
            <a:pPr marL="342900" indent="-342900" algn="l">
              <a:lnSpc>
                <a:spcPct val="150000"/>
              </a:lnSpc>
              <a:buSzPct val="100000"/>
              <a:buChar char="•"/>
            </a:pPr>
            <a:r>
              <a:rPr lang="en-US" sz="1600" dirty="0">
                <a:solidFill>
                  <a:srgbClr val="FFFFFF"/>
                </a:solidFill>
                <a:latin typeface="KaiTi" charset="-122"/>
                <a:ea typeface="KaiTi" charset="-122"/>
                <a:cs typeface="KaiTi" charset="-122"/>
              </a:rPr>
              <a:t>1. 联赛目的</a:t>
            </a:r>
            <a:endParaRPr lang="en-US" sz="1600" dirty="0">
              <a:latin typeface="KaiTi" charset="-122"/>
              <a:ea typeface="KaiTi" charset="-122"/>
              <a:cs typeface="KaiTi" charset="-122"/>
            </a:endParaRPr>
          </a:p>
          <a:p>
            <a:pPr marL="342900" indent="-342900" algn="l">
              <a:lnSpc>
                <a:spcPct val="150000"/>
              </a:lnSpc>
              <a:buSzPct val="100000"/>
              <a:buChar char="•"/>
            </a:pPr>
            <a:r>
              <a:rPr lang="en-US" sz="1600" dirty="0">
                <a:solidFill>
                  <a:srgbClr val="FFFFFF"/>
                </a:solidFill>
                <a:latin typeface="KaiTi" charset="-122"/>
                <a:ea typeface="KaiTi" charset="-122"/>
                <a:cs typeface="KaiTi" charset="-122"/>
              </a:rPr>
              <a:t>2. 赛制</a:t>
            </a:r>
            <a:r>
              <a:rPr lang="zh-CN" altLang="en-US" sz="1600" dirty="0">
                <a:solidFill>
                  <a:srgbClr val="FFFFFF"/>
                </a:solidFill>
                <a:latin typeface="KaiTi" charset="-122"/>
                <a:ea typeface="KaiTi" charset="-122"/>
                <a:cs typeface="KaiTi" charset="-122"/>
              </a:rPr>
              <a:t>介绍</a:t>
            </a:r>
            <a:endParaRPr lang="en-US" sz="1600" dirty="0">
              <a:latin typeface="KaiTi" charset="-122"/>
              <a:ea typeface="KaiTi" charset="-122"/>
              <a:cs typeface="KaiTi" charset="-122"/>
            </a:endParaRPr>
          </a:p>
          <a:p>
            <a:pPr marL="342900" indent="-342900" algn="l">
              <a:lnSpc>
                <a:spcPct val="150000"/>
              </a:lnSpc>
              <a:buSzPct val="100000"/>
              <a:buChar char="•"/>
            </a:pPr>
            <a:r>
              <a:rPr lang="en-US" sz="1600" dirty="0">
                <a:solidFill>
                  <a:srgbClr val="FFFFFF"/>
                </a:solidFill>
                <a:latin typeface="KaiTi" charset="-122"/>
                <a:ea typeface="KaiTi" charset="-122"/>
                <a:cs typeface="KaiTi" charset="-122"/>
              </a:rPr>
              <a:t>3. 球队介绍</a:t>
            </a:r>
            <a:endParaRPr lang="en-US" sz="1600" dirty="0">
              <a:latin typeface="KaiTi" charset="-122"/>
              <a:ea typeface="KaiTi" charset="-122"/>
              <a:cs typeface="KaiTi" charset="-122"/>
            </a:endParaRPr>
          </a:p>
          <a:p>
            <a:pPr marL="342900" indent="-342900" algn="l">
              <a:lnSpc>
                <a:spcPct val="150000"/>
              </a:lnSpc>
              <a:buSzPct val="100000"/>
              <a:buChar char="•"/>
            </a:pPr>
            <a:r>
              <a:rPr lang="en-US" sz="1600" dirty="0">
                <a:solidFill>
                  <a:srgbClr val="FFFFFF"/>
                </a:solidFill>
                <a:latin typeface="KaiTi" charset="-122"/>
                <a:ea typeface="KaiTi" charset="-122"/>
                <a:cs typeface="KaiTi" charset="-122"/>
              </a:rPr>
              <a:t>4. </a:t>
            </a:r>
            <a:r>
              <a:rPr lang="en-US" sz="1600" dirty="0" err="1">
                <a:solidFill>
                  <a:srgbClr val="FFFFFF"/>
                </a:solidFill>
                <a:latin typeface="KaiTi" charset="-122"/>
                <a:ea typeface="KaiTi" charset="-122"/>
                <a:cs typeface="KaiTi" charset="-122"/>
              </a:rPr>
              <a:t>赞助商介绍</a:t>
            </a:r>
            <a:endParaRPr lang="en-US" sz="1600" dirty="0">
              <a:solidFill>
                <a:srgbClr val="FFFFFF"/>
              </a:solidFill>
              <a:latin typeface="KaiTi" charset="-122"/>
              <a:ea typeface="KaiTi" charset="-122"/>
              <a:cs typeface="KaiTi" charset="-122"/>
            </a:endParaRPr>
          </a:p>
          <a:p>
            <a:pPr marL="342900" indent="-342900">
              <a:lnSpc>
                <a:spcPct val="150000"/>
              </a:lnSpc>
              <a:buSzPct val="100000"/>
              <a:buFontTx/>
              <a:buChar char="•"/>
            </a:pPr>
            <a:r>
              <a:rPr lang="en-US" altLang="zh-CN" sz="1600" dirty="0">
                <a:solidFill>
                  <a:srgbClr val="FFFFFF"/>
                </a:solidFill>
                <a:latin typeface="KaiTi" charset="-122"/>
                <a:ea typeface="KaiTi" charset="-122"/>
                <a:cs typeface="KaiTi" charset="-122"/>
              </a:rPr>
              <a:t>5</a:t>
            </a:r>
            <a:r>
              <a:rPr lang="en-US" altLang="zh-SG" sz="1600" dirty="0">
                <a:solidFill>
                  <a:srgbClr val="FFFFFF"/>
                </a:solidFill>
                <a:latin typeface="KaiTi" charset="-122"/>
                <a:ea typeface="KaiTi" charset="-122"/>
                <a:cs typeface="KaiTi" charset="-122"/>
              </a:rPr>
              <a:t>. </a:t>
            </a:r>
            <a:r>
              <a:rPr lang="en-US" altLang="zh-SG" sz="1600" dirty="0" err="1">
                <a:solidFill>
                  <a:srgbClr val="FFFFFF"/>
                </a:solidFill>
                <a:latin typeface="KaiTi" charset="-122"/>
                <a:ea typeface="KaiTi" charset="-122"/>
                <a:cs typeface="KaiTi" charset="-122"/>
              </a:rPr>
              <a:t>海外选手的参赛情况</a:t>
            </a:r>
            <a:endParaRPr lang="en-US" sz="1600" dirty="0">
              <a:latin typeface="KaiTi" charset="-122"/>
              <a:ea typeface="KaiTi" charset="-122"/>
              <a:cs typeface="KaiTi" charset="-122"/>
            </a:endParaRPr>
          </a:p>
          <a:p>
            <a:pPr marL="342900" indent="-342900" algn="l">
              <a:lnSpc>
                <a:spcPct val="150000"/>
              </a:lnSpc>
              <a:buSzPct val="100000"/>
              <a:buChar char="•"/>
            </a:pPr>
            <a:r>
              <a:rPr lang="en-US" altLang="zh-CN" sz="1600" dirty="0">
                <a:solidFill>
                  <a:srgbClr val="FFFFFF"/>
                </a:solidFill>
                <a:latin typeface="KaiTi" charset="-122"/>
                <a:ea typeface="KaiTi" charset="-122"/>
                <a:cs typeface="KaiTi" charset="-122"/>
              </a:rPr>
              <a:t>6</a:t>
            </a:r>
            <a:r>
              <a:rPr lang="en-US" sz="1600" dirty="0">
                <a:solidFill>
                  <a:srgbClr val="FFFFFF"/>
                </a:solidFill>
                <a:latin typeface="KaiTi" charset="-122"/>
                <a:ea typeface="KaiTi" charset="-122"/>
                <a:cs typeface="KaiTi" charset="-122"/>
              </a:rPr>
              <a:t>. 广告</a:t>
            </a:r>
            <a:endParaRPr lang="en-US" sz="1600" dirty="0">
              <a:latin typeface="KaiTi" charset="-122"/>
              <a:ea typeface="KaiTi" charset="-122"/>
              <a:cs typeface="KaiTi" charset="-122"/>
            </a:endParaRPr>
          </a:p>
          <a:p>
            <a:pPr marL="342900" indent="-342900" algn="l">
              <a:lnSpc>
                <a:spcPct val="150000"/>
              </a:lnSpc>
              <a:buSzPct val="100000"/>
              <a:buChar char="•"/>
            </a:pPr>
            <a:r>
              <a:rPr lang="en-US" altLang="zh-CN" sz="1600" dirty="0">
                <a:solidFill>
                  <a:srgbClr val="FFFFFF"/>
                </a:solidFill>
                <a:latin typeface="KaiTi" charset="-122"/>
                <a:ea typeface="KaiTi" charset="-122"/>
                <a:cs typeface="KaiTi" charset="-122"/>
              </a:rPr>
              <a:t>7</a:t>
            </a:r>
            <a:r>
              <a:rPr lang="en-US" sz="1600" dirty="0">
                <a:solidFill>
                  <a:srgbClr val="FFFFFF"/>
                </a:solidFill>
                <a:latin typeface="KaiTi" charset="-122"/>
                <a:ea typeface="KaiTi" charset="-122"/>
                <a:cs typeface="KaiTi" charset="-122"/>
              </a:rPr>
              <a:t>. 门票收入</a:t>
            </a:r>
            <a:endParaRPr lang="en-US" sz="1600" dirty="0">
              <a:latin typeface="KaiTi" charset="-122"/>
              <a:ea typeface="KaiTi" charset="-122"/>
              <a:cs typeface="KaiTi" charset="-122"/>
            </a:endParaRPr>
          </a:p>
          <a:p>
            <a:pPr marL="342900" indent="-342900" algn="l">
              <a:lnSpc>
                <a:spcPct val="150000"/>
              </a:lnSpc>
              <a:buSzPct val="100000"/>
              <a:buChar char="•"/>
            </a:pPr>
            <a:r>
              <a:rPr lang="en-US" altLang="zh-CN" sz="1600" dirty="0">
                <a:solidFill>
                  <a:srgbClr val="FFFFFF"/>
                </a:solidFill>
                <a:latin typeface="KaiTi" charset="-122"/>
                <a:ea typeface="KaiTi" charset="-122"/>
                <a:cs typeface="KaiTi" charset="-122"/>
              </a:rPr>
              <a:t>8</a:t>
            </a:r>
            <a:r>
              <a:rPr lang="en-US" sz="1600" dirty="0">
                <a:solidFill>
                  <a:srgbClr val="FFFFFF"/>
                </a:solidFill>
                <a:latin typeface="KaiTi" charset="-122"/>
                <a:ea typeface="KaiTi" charset="-122"/>
                <a:cs typeface="KaiTi" charset="-122"/>
              </a:rPr>
              <a:t>. 赛事运营收支情况</a:t>
            </a:r>
            <a:endParaRPr lang="en-US" sz="1600" dirty="0">
              <a:latin typeface="KaiTi" charset="-122"/>
              <a:ea typeface="KaiTi" charset="-122"/>
              <a:cs typeface="KaiTi" charset="-122"/>
            </a:endParaRPr>
          </a:p>
          <a:p>
            <a:pPr marL="342900" indent="-342900" algn="l">
              <a:lnSpc>
                <a:spcPct val="150000"/>
              </a:lnSpc>
              <a:buSzPct val="100000"/>
              <a:buChar char="•"/>
            </a:pPr>
            <a:r>
              <a:rPr lang="en-US" altLang="zh-CN" sz="1600" dirty="0">
                <a:solidFill>
                  <a:srgbClr val="FFFFFF"/>
                </a:solidFill>
                <a:latin typeface="KaiTi" charset="-122"/>
                <a:ea typeface="KaiTi" charset="-122"/>
                <a:cs typeface="KaiTi" charset="-122"/>
              </a:rPr>
              <a:t>9</a:t>
            </a:r>
            <a:r>
              <a:rPr lang="en-US" sz="1600" dirty="0">
                <a:solidFill>
                  <a:srgbClr val="FFFFFF"/>
                </a:solidFill>
                <a:latin typeface="KaiTi" charset="-122"/>
                <a:ea typeface="KaiTi" charset="-122"/>
                <a:cs typeface="KaiTi" charset="-122"/>
              </a:rPr>
              <a:t>. </a:t>
            </a:r>
            <a:r>
              <a:rPr lang="en-US" sz="1600" dirty="0" err="1">
                <a:solidFill>
                  <a:srgbClr val="FFFFFF"/>
                </a:solidFill>
                <a:latin typeface="KaiTi" charset="-122"/>
                <a:ea typeface="KaiTi" charset="-122"/>
                <a:cs typeface="KaiTi" charset="-122"/>
              </a:rPr>
              <a:t>如何改革提升联赛知名度</a:t>
            </a:r>
            <a:endParaRPr lang="en-US" sz="1600" dirty="0">
              <a:latin typeface="KaiTi" charset="-122"/>
              <a:ea typeface="KaiTi" charset="-122"/>
              <a:cs typeface="KaiTi"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15125" y="865179"/>
            <a:ext cx="2400300" cy="3345872"/>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4400" b="1" kern="1200">
                <a:solidFill>
                  <a:srgbClr val="FFFFFF"/>
                </a:solidFill>
                <a:latin typeface="+mj-lt"/>
                <a:ea typeface="+mj-ea"/>
                <a:cs typeface="+mj-cs"/>
              </a:rPr>
              <a:t>1. 联赛目的</a:t>
            </a:r>
            <a:endParaRPr lang="en-US" sz="4400" kern="1200">
              <a:solidFill>
                <a:srgbClr val="FFFFFF"/>
              </a:solidFill>
              <a:latin typeface="+mj-lt"/>
              <a:ea typeface="+mj-ea"/>
              <a:cs typeface="+mj-cs"/>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文本框 3"/>
          <p:cNvSpPr txBox="1"/>
          <p:nvPr/>
        </p:nvSpPr>
        <p:spPr>
          <a:xfrm>
            <a:off x="3335481" y="443508"/>
            <a:ext cx="5179868" cy="418921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kumimoji="1" lang="zh-CN" altLang="en-US" sz="1500"/>
              <a:t>一、实现世界第一的乒乓球联赛</a:t>
            </a:r>
            <a:endParaRPr kumimoji="1" lang="en-US" altLang="zh-CN" sz="1500"/>
          </a:p>
          <a:p>
            <a:pPr indent="-228600">
              <a:lnSpc>
                <a:spcPct val="90000"/>
              </a:lnSpc>
              <a:spcAft>
                <a:spcPts val="600"/>
              </a:spcAft>
              <a:buFont typeface="Arial" panose="020B0604020202020204" pitchFamily="34" charset="0"/>
              <a:buChar char="•"/>
            </a:pPr>
            <a:r>
              <a:rPr kumimoji="1" lang="zh-CN" altLang="en-US" sz="1500"/>
              <a:t>能够享受世界最高水平比赛的联赛。</a:t>
            </a:r>
            <a:endParaRPr kumimoji="1" lang="en-US" altLang="zh-CN" sz="1500"/>
          </a:p>
          <a:p>
            <a:pPr indent="-228600">
              <a:lnSpc>
                <a:spcPct val="90000"/>
              </a:lnSpc>
              <a:spcAft>
                <a:spcPts val="600"/>
              </a:spcAft>
              <a:buFont typeface="Arial" panose="020B0604020202020204" pitchFamily="34" charset="0"/>
              <a:buChar char="•"/>
            </a:pPr>
            <a:r>
              <a:rPr kumimoji="1" lang="zh-CN" altLang="en-US" sz="1500"/>
              <a:t>培养在世界上活跃的顶尖运动员的体系。</a:t>
            </a:r>
            <a:endParaRPr kumimoji="1" lang="en-US" altLang="zh-CN" sz="1500"/>
          </a:p>
          <a:p>
            <a:pPr indent="-228600">
              <a:lnSpc>
                <a:spcPct val="90000"/>
              </a:lnSpc>
              <a:spcAft>
                <a:spcPts val="600"/>
              </a:spcAft>
              <a:buFont typeface="Arial" panose="020B0604020202020204" pitchFamily="34" charset="0"/>
              <a:buChar char="•"/>
            </a:pPr>
            <a:r>
              <a:rPr kumimoji="1" lang="zh-CN" altLang="en-US" sz="1500"/>
              <a:t>任何地区的任何人都“能参加”“能参与”的世界开放的地区紧密型联赛系统。</a:t>
            </a:r>
            <a:endParaRPr kumimoji="1" lang="en-US" altLang="zh-CN" sz="1500"/>
          </a:p>
          <a:p>
            <a:pPr indent="-228600">
              <a:lnSpc>
                <a:spcPct val="90000"/>
              </a:lnSpc>
              <a:spcAft>
                <a:spcPts val="600"/>
              </a:spcAft>
              <a:buFont typeface="Arial" panose="020B0604020202020204" pitchFamily="34" charset="0"/>
              <a:buChar char="•"/>
            </a:pPr>
            <a:endParaRPr kumimoji="1" lang="en-US" altLang="zh-CN" sz="1500"/>
          </a:p>
          <a:p>
            <a:pPr indent="-228600">
              <a:lnSpc>
                <a:spcPct val="90000"/>
              </a:lnSpc>
              <a:spcAft>
                <a:spcPts val="600"/>
              </a:spcAft>
              <a:buFont typeface="Arial" panose="020B0604020202020204" pitchFamily="34" charset="0"/>
              <a:buChar char="•"/>
            </a:pPr>
            <a:r>
              <a:rPr kumimoji="1" lang="zh-CN" altLang="en-US" sz="1500"/>
              <a:t>二、提高乒乓球的体育商业价值</a:t>
            </a:r>
            <a:endParaRPr kumimoji="1" lang="en-US" altLang="zh-CN" sz="1500"/>
          </a:p>
          <a:p>
            <a:pPr indent="-228600">
              <a:lnSpc>
                <a:spcPct val="90000"/>
              </a:lnSpc>
              <a:spcAft>
                <a:spcPts val="600"/>
              </a:spcAft>
              <a:buFont typeface="Arial" panose="020B0604020202020204" pitchFamily="34" charset="0"/>
              <a:buChar char="•"/>
            </a:pPr>
            <a:r>
              <a:rPr kumimoji="1" lang="zh-CN" altLang="en-US" sz="1500"/>
              <a:t>通过提高乒乓球的运动价值，扩大乒乓球爱好者人群、普及乒乓球运动。通过提高乒乓球的体育商业价值，提高乒乓球的竞技水平和魅力。</a:t>
            </a:r>
            <a:endParaRPr kumimoji="1" lang="en-US" altLang="zh-CN" sz="1500"/>
          </a:p>
          <a:p>
            <a:pPr indent="-228600">
              <a:lnSpc>
                <a:spcPct val="90000"/>
              </a:lnSpc>
              <a:spcAft>
                <a:spcPts val="600"/>
              </a:spcAft>
              <a:buFont typeface="Arial" panose="020B0604020202020204" pitchFamily="34" charset="0"/>
              <a:buChar char="•"/>
            </a:pPr>
            <a:endParaRPr kumimoji="1" lang="en-US" altLang="zh-CN" sz="1500"/>
          </a:p>
          <a:p>
            <a:pPr indent="-228600">
              <a:lnSpc>
                <a:spcPct val="90000"/>
              </a:lnSpc>
              <a:spcAft>
                <a:spcPts val="600"/>
              </a:spcAft>
              <a:buFont typeface="Arial" panose="020B0604020202020204" pitchFamily="34" charset="0"/>
              <a:buChar char="•"/>
            </a:pPr>
            <a:r>
              <a:rPr kumimoji="1" lang="zh-CN" altLang="en-US" sz="1500"/>
              <a:t>三、通过乒乓球丰富人生</a:t>
            </a:r>
            <a:endParaRPr kumimoji="1" lang="en-US" altLang="zh-CN" sz="1500"/>
          </a:p>
          <a:p>
            <a:pPr indent="-228600">
              <a:lnSpc>
                <a:spcPct val="90000"/>
              </a:lnSpc>
              <a:spcAft>
                <a:spcPts val="600"/>
              </a:spcAft>
              <a:buFont typeface="Arial" panose="020B0604020202020204" pitchFamily="34" charset="0"/>
              <a:buChar char="•"/>
            </a:pPr>
            <a:r>
              <a:rPr kumimoji="1" lang="zh-CN" altLang="en-US" sz="1500"/>
              <a:t>使乒乓球运动员及工作人员</a:t>
            </a:r>
            <a:r>
              <a:rPr kumimoji="1" lang="en-US" altLang="zh-CN" sz="1500"/>
              <a:t>(</a:t>
            </a:r>
            <a:r>
              <a:rPr kumimoji="1" lang="zh-CN" altLang="en-US" sz="1500"/>
              <a:t>教练、裁判员等</a:t>
            </a:r>
            <a:r>
              <a:rPr kumimoji="1" lang="en-US" altLang="zh-CN" sz="1500"/>
              <a:t>)</a:t>
            </a:r>
            <a:r>
              <a:rPr kumimoji="1" lang="zh-CN" altLang="en-US" sz="1500"/>
              <a:t>终生与乒乓球一起享受人生。通过将乒乓球为地区的身体活动及国民的健康寿命的延伸做出贡献。</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descr="蒸汽火车烟&#10;&#10;低可信度描述已自动生成">
            <a:extLst>
              <a:ext uri="{FF2B5EF4-FFF2-40B4-BE49-F238E27FC236}">
                <a16:creationId xmlns:a16="http://schemas.microsoft.com/office/drawing/2014/main" id="{7D5C22F3-504A-75E6-FDD3-41B54C086381}"/>
              </a:ext>
            </a:extLst>
          </p:cNvPr>
          <p:cNvPicPr>
            <a:picLocks noChangeAspect="1"/>
          </p:cNvPicPr>
          <p:nvPr/>
        </p:nvPicPr>
        <p:blipFill rotWithShape="1">
          <a:blip r:embed="rId2"/>
          <a:srcRect l="5884"/>
          <a:stretch/>
        </p:blipFill>
        <p:spPr>
          <a:xfrm>
            <a:off x="2032608" y="0"/>
            <a:ext cx="7252231" cy="51434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文本框 1"/>
          <p:cNvSpPr txBox="1"/>
          <p:nvPr/>
        </p:nvSpPr>
        <p:spPr>
          <a:xfrm>
            <a:off x="0" y="-14876"/>
            <a:ext cx="3047686" cy="1424934"/>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zh-CN" altLang="en-US" sz="2400" b="1" dirty="0">
                <a:latin typeface="+mj-lt"/>
                <a:ea typeface="+mj-ea"/>
                <a:cs typeface="+mj-cs"/>
              </a:rPr>
              <a:t>（</a:t>
            </a:r>
            <a:r>
              <a:rPr kumimoji="1" lang="en-US" altLang="zh-CN" sz="2400" b="1" dirty="0">
                <a:latin typeface="+mj-lt"/>
                <a:ea typeface="+mj-ea"/>
                <a:cs typeface="+mj-cs"/>
              </a:rPr>
              <a:t>1</a:t>
            </a:r>
            <a:r>
              <a:rPr kumimoji="1" lang="zh-CN" altLang="en-US" sz="2400" b="1" dirty="0">
                <a:latin typeface="+mj-lt"/>
                <a:ea typeface="+mj-ea"/>
                <a:cs typeface="+mj-cs"/>
              </a:rPr>
              <a:t>）联赛概况</a:t>
            </a:r>
          </a:p>
        </p:txBody>
      </p:sp>
      <p:sp>
        <p:nvSpPr>
          <p:cNvPr id="3" name="文本框 2"/>
          <p:cNvSpPr txBox="1"/>
          <p:nvPr/>
        </p:nvSpPr>
        <p:spPr>
          <a:xfrm>
            <a:off x="258211" y="1044579"/>
            <a:ext cx="3227067" cy="3401330"/>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kumimoji="1" lang="zh-CN" altLang="en-US" sz="1200" dirty="0"/>
              <a:t>男子</a:t>
            </a:r>
            <a:r>
              <a:rPr kumimoji="1" lang="en-US" altLang="zh-CN" sz="1200" dirty="0"/>
              <a:t>4</a:t>
            </a:r>
            <a:r>
              <a:rPr kumimoji="1" lang="zh-CN" altLang="en-US" sz="1200" dirty="0"/>
              <a:t>支球队，女子</a:t>
            </a:r>
            <a:r>
              <a:rPr kumimoji="1" lang="en-US" altLang="zh-CN" sz="1200" dirty="0"/>
              <a:t>6</a:t>
            </a:r>
            <a:r>
              <a:rPr kumimoji="1" lang="zh-CN" altLang="en-US" sz="1200" dirty="0"/>
              <a:t>支球队</a:t>
            </a:r>
            <a:endParaRPr kumimoji="1" lang="en-US" altLang="zh-CN" sz="1200" dirty="0"/>
          </a:p>
          <a:p>
            <a:pPr indent="-228600">
              <a:lnSpc>
                <a:spcPct val="90000"/>
              </a:lnSpc>
              <a:spcAft>
                <a:spcPts val="600"/>
              </a:spcAft>
              <a:buFont typeface="Arial" panose="020B0604020202020204" pitchFamily="34" charset="0"/>
              <a:buChar char="•"/>
            </a:pPr>
            <a:r>
              <a:rPr kumimoji="1" lang="zh-CN" altLang="en-US" sz="1200" dirty="0"/>
              <a:t>队员数量：最多可同时注册</a:t>
            </a:r>
            <a:r>
              <a:rPr kumimoji="1" lang="en-US" altLang="zh-CN" sz="1200" dirty="0"/>
              <a:t>6-12</a:t>
            </a:r>
            <a:r>
              <a:rPr kumimoji="1" lang="zh-CN" altLang="en-US" sz="1200" dirty="0"/>
              <a:t>名队员。</a:t>
            </a:r>
            <a:endParaRPr kumimoji="1" lang="en-US" altLang="zh-CN" sz="1200" dirty="0"/>
          </a:p>
          <a:p>
            <a:pPr indent="-228600">
              <a:lnSpc>
                <a:spcPct val="90000"/>
              </a:lnSpc>
              <a:spcAft>
                <a:spcPts val="600"/>
              </a:spcAft>
              <a:buFont typeface="Arial" panose="020B0604020202020204" pitchFamily="34" charset="0"/>
              <a:buChar char="•"/>
            </a:pPr>
            <a:endParaRPr kumimoji="1" lang="en-US" altLang="zh-CN" sz="1200" dirty="0"/>
          </a:p>
          <a:p>
            <a:pPr indent="-228600">
              <a:lnSpc>
                <a:spcPct val="90000"/>
              </a:lnSpc>
              <a:spcAft>
                <a:spcPts val="600"/>
              </a:spcAft>
              <a:buFont typeface="Arial" panose="020B0604020202020204" pitchFamily="34" charset="0"/>
              <a:buChar char="•"/>
            </a:pPr>
            <a:r>
              <a:rPr kumimoji="1" lang="en-US" altLang="zh-CN" sz="1200" dirty="0"/>
              <a:t>•</a:t>
            </a:r>
            <a:r>
              <a:rPr kumimoji="1" lang="zh-CN" altLang="en-US" sz="1200" dirty="0"/>
              <a:t>赛季：</a:t>
            </a:r>
            <a:r>
              <a:rPr kumimoji="1" lang="en-US" altLang="zh-CN" sz="1200" dirty="0"/>
              <a:t>2022</a:t>
            </a:r>
            <a:r>
              <a:rPr kumimoji="1" lang="zh-CN" altLang="en-US" sz="1200" dirty="0"/>
              <a:t>年</a:t>
            </a:r>
            <a:r>
              <a:rPr kumimoji="1" lang="en-US" altLang="zh-CN" sz="1200" dirty="0"/>
              <a:t>9</a:t>
            </a:r>
            <a:r>
              <a:rPr kumimoji="1" lang="zh-CN" altLang="en-US" sz="1200" dirty="0"/>
              <a:t>月</a:t>
            </a:r>
            <a:r>
              <a:rPr kumimoji="1" lang="en-US" altLang="zh-CN" sz="1200" dirty="0"/>
              <a:t>-2023</a:t>
            </a:r>
            <a:r>
              <a:rPr kumimoji="1" lang="zh-CN" altLang="en-US" sz="1200" dirty="0"/>
              <a:t>年</a:t>
            </a:r>
            <a:r>
              <a:rPr kumimoji="1" lang="en-US" altLang="zh-CN" sz="1200" dirty="0"/>
              <a:t>3</a:t>
            </a:r>
            <a:r>
              <a:rPr kumimoji="1" lang="zh-CN" altLang="en-US" sz="1200" dirty="0"/>
              <a:t>月春秋制</a:t>
            </a:r>
            <a:endParaRPr kumimoji="1" lang="en-US" altLang="zh-CN" sz="1200" dirty="0"/>
          </a:p>
          <a:p>
            <a:pPr indent="-228600">
              <a:lnSpc>
                <a:spcPct val="90000"/>
              </a:lnSpc>
              <a:spcAft>
                <a:spcPts val="600"/>
              </a:spcAft>
              <a:buFont typeface="Arial" panose="020B0604020202020204" pitchFamily="34" charset="0"/>
              <a:buChar char="•"/>
            </a:pPr>
            <a:r>
              <a:rPr kumimoji="1" lang="en-US" altLang="zh-CN" sz="1200" dirty="0"/>
              <a:t>•</a:t>
            </a:r>
            <a:r>
              <a:rPr kumimoji="1" lang="zh-CN" altLang="en-US" sz="1200" dirty="0"/>
              <a:t>常规赛：男女队加起来共</a:t>
            </a:r>
            <a:r>
              <a:rPr kumimoji="1" lang="en-US" altLang="zh-CN" sz="1200" dirty="0"/>
              <a:t>102</a:t>
            </a:r>
            <a:r>
              <a:rPr kumimoji="1" lang="zh-CN" altLang="en-US" sz="1200" dirty="0"/>
              <a:t>场比赛。</a:t>
            </a:r>
            <a:endParaRPr kumimoji="1" lang="en-US" altLang="zh-CN" sz="1200" dirty="0"/>
          </a:p>
          <a:p>
            <a:pPr indent="-228600">
              <a:lnSpc>
                <a:spcPct val="90000"/>
              </a:lnSpc>
              <a:spcAft>
                <a:spcPts val="600"/>
              </a:spcAft>
              <a:buFont typeface="Arial" panose="020B0604020202020204" pitchFamily="34" charset="0"/>
              <a:buChar char="•"/>
            </a:pPr>
            <a:r>
              <a:rPr kumimoji="1" lang="en-US" altLang="zh-CN" sz="1200" dirty="0"/>
              <a:t>• </a:t>
            </a:r>
            <a:r>
              <a:rPr kumimoji="1" lang="zh-CN" altLang="en-US" sz="1200" dirty="0"/>
              <a:t>男子每个队，主场</a:t>
            </a:r>
            <a:r>
              <a:rPr kumimoji="1" lang="en-US" altLang="zh-CN" sz="1200" dirty="0"/>
              <a:t>9</a:t>
            </a:r>
            <a:r>
              <a:rPr kumimoji="1" lang="zh-CN" altLang="en-US" sz="1200" dirty="0"/>
              <a:t>场比赛，客场</a:t>
            </a:r>
            <a:r>
              <a:rPr kumimoji="1" lang="en-US" altLang="zh-CN" sz="1200" dirty="0"/>
              <a:t>9</a:t>
            </a:r>
            <a:r>
              <a:rPr kumimoji="1" lang="zh-CN" altLang="en-US" sz="1200" dirty="0"/>
              <a:t>场比赛，中央举办</a:t>
            </a:r>
            <a:r>
              <a:rPr kumimoji="1" lang="en-US" altLang="zh-CN" sz="1200" dirty="0"/>
              <a:t>3</a:t>
            </a:r>
            <a:r>
              <a:rPr kumimoji="1" lang="zh-CN" altLang="en-US" sz="1200" dirty="0"/>
              <a:t>场比赛共计   </a:t>
            </a:r>
            <a:r>
              <a:rPr kumimoji="1" lang="en-US" altLang="zh-CN" sz="1200" dirty="0"/>
              <a:t>21</a:t>
            </a:r>
            <a:r>
              <a:rPr kumimoji="1" lang="zh-CN" altLang="en-US" sz="1200" dirty="0"/>
              <a:t>场比赛。</a:t>
            </a:r>
            <a:endParaRPr kumimoji="1" lang="en-US" altLang="zh-CN" sz="1200" dirty="0"/>
          </a:p>
          <a:p>
            <a:pPr indent="-228600">
              <a:lnSpc>
                <a:spcPct val="90000"/>
              </a:lnSpc>
              <a:spcAft>
                <a:spcPts val="600"/>
              </a:spcAft>
              <a:buFont typeface="Arial" panose="020B0604020202020204" pitchFamily="34" charset="0"/>
              <a:buChar char="•"/>
            </a:pPr>
            <a:r>
              <a:rPr kumimoji="1" lang="en-US" altLang="zh-CN" sz="1200" dirty="0"/>
              <a:t>•</a:t>
            </a:r>
            <a:r>
              <a:rPr kumimoji="1" lang="zh-CN" altLang="en-US" sz="1200" dirty="0"/>
              <a:t>女子每个队，主场</a:t>
            </a:r>
            <a:r>
              <a:rPr kumimoji="1" lang="en-US" altLang="zh-CN" sz="1200" dirty="0"/>
              <a:t>8</a:t>
            </a:r>
            <a:r>
              <a:rPr kumimoji="1" lang="zh-CN" altLang="en-US" sz="1200" dirty="0"/>
              <a:t>场比赛（循环</a:t>
            </a:r>
            <a:r>
              <a:rPr kumimoji="1" lang="en-US" altLang="zh-CN" sz="1200" dirty="0"/>
              <a:t>9</a:t>
            </a:r>
            <a:r>
              <a:rPr kumimoji="1" lang="zh-CN" altLang="en-US" sz="1200" dirty="0"/>
              <a:t>场比赛），客场</a:t>
            </a:r>
            <a:r>
              <a:rPr kumimoji="1" lang="en-US" altLang="zh-CN" sz="1200" dirty="0"/>
              <a:t>8</a:t>
            </a:r>
            <a:r>
              <a:rPr kumimoji="1" lang="zh-CN" altLang="en-US" sz="1200" dirty="0"/>
              <a:t>场比赛，中央</a:t>
            </a:r>
            <a:r>
              <a:rPr kumimoji="1" lang="en-US" altLang="zh-CN" sz="1200" dirty="0"/>
              <a:t>4</a:t>
            </a:r>
            <a:r>
              <a:rPr kumimoji="1" lang="zh-CN" altLang="en-US" sz="1200" dirty="0"/>
              <a:t>场比赛共计</a:t>
            </a:r>
            <a:r>
              <a:rPr kumimoji="1" lang="en-US" altLang="zh-CN" sz="1200" dirty="0"/>
              <a:t>20</a:t>
            </a:r>
            <a:r>
              <a:rPr kumimoji="1" lang="zh-CN" altLang="en-US" sz="1200" dirty="0"/>
              <a:t>场比赛</a:t>
            </a:r>
            <a:r>
              <a:rPr kumimoji="1" lang="en-US" altLang="zh-CN" sz="1200" dirty="0"/>
              <a:t>(</a:t>
            </a:r>
            <a:r>
              <a:rPr kumimoji="1" lang="zh-CN" altLang="en-US" sz="1200" dirty="0"/>
              <a:t>女子比赛的分数是原则。主场</a:t>
            </a:r>
            <a:r>
              <a:rPr kumimoji="1" lang="en-US" altLang="zh-CN" sz="1200" dirty="0"/>
              <a:t>9</a:t>
            </a:r>
            <a:r>
              <a:rPr kumimoji="1" lang="zh-CN" altLang="en-US" sz="1200" dirty="0"/>
              <a:t>场比赛的球队及其对手将增加或减少主场和客场比赛，并相应减少中央比赛的数量）</a:t>
            </a:r>
            <a:endParaRPr kumimoji="1" lang="en-US" altLang="zh-CN" sz="1200" dirty="0"/>
          </a:p>
          <a:p>
            <a:pPr indent="-228600">
              <a:lnSpc>
                <a:spcPct val="90000"/>
              </a:lnSpc>
              <a:spcAft>
                <a:spcPts val="600"/>
              </a:spcAft>
              <a:buFont typeface="Arial" panose="020B0604020202020204" pitchFamily="34" charset="0"/>
              <a:buChar char="•"/>
            </a:pPr>
            <a:r>
              <a:rPr kumimoji="1" lang="en-US" altLang="zh-CN" sz="1200" dirty="0"/>
              <a:t>•</a:t>
            </a:r>
            <a:r>
              <a:rPr kumimoji="1" lang="zh-CN" altLang="en-US" sz="1200" dirty="0"/>
              <a:t>总决赛赛制：</a:t>
            </a:r>
            <a:endParaRPr kumimoji="1" lang="en-US" altLang="zh-CN" sz="1200" dirty="0"/>
          </a:p>
          <a:p>
            <a:pPr indent="-228600">
              <a:lnSpc>
                <a:spcPct val="90000"/>
              </a:lnSpc>
              <a:spcAft>
                <a:spcPts val="600"/>
              </a:spcAft>
              <a:buFont typeface="Arial" panose="020B0604020202020204" pitchFamily="34" charset="0"/>
              <a:buChar char="•"/>
            </a:pPr>
            <a:r>
              <a:rPr kumimoji="1" lang="zh-CN" altLang="en-US" sz="1200" dirty="0"/>
              <a:t>男子在联赛积分榜前两名球队获得总决赛资格，并由这两支球队决出年度总冠军。女子在联赛中积分第一第二和第三名获得总决赛资格，先由第二、三名进入半决赛，由胜者和联赛积分第一名角逐年度总冠军。</a:t>
            </a:r>
          </a:p>
        </p:txBody>
      </p:sp>
    </p:spTree>
    <p:extLst>
      <p:ext uri="{BB962C8B-B14F-4D97-AF65-F5344CB8AC3E}">
        <p14:creationId xmlns:p14="http://schemas.microsoft.com/office/powerpoint/2010/main" val="2071438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62000" y="543963"/>
            <a:ext cx="7816215" cy="552450"/>
          </a:xfrm>
          <a:prstGeom prst="rect">
            <a:avLst/>
          </a:prstGeom>
          <a:noFill/>
          <a:ln/>
        </p:spPr>
        <p:txBody>
          <a:bodyPr wrap="square" rtlCol="0" anchor="t"/>
          <a:lstStyle/>
          <a:p>
            <a:pPr marL="0" indent="0">
              <a:buNone/>
            </a:pPr>
            <a:r>
              <a:rPr lang="zh-CN" altLang="en-US" sz="2400" b="1" dirty="0">
                <a:solidFill>
                  <a:srgbClr val="FFFFFF"/>
                </a:solidFill>
                <a:latin typeface="SimSun" charset="-122"/>
                <a:ea typeface="SimSun" charset="-122"/>
                <a:cs typeface="SimSun" charset="-122"/>
              </a:rPr>
              <a:t>（</a:t>
            </a:r>
            <a:r>
              <a:rPr lang="en-US" sz="2400" b="1" dirty="0">
                <a:solidFill>
                  <a:srgbClr val="FFFFFF"/>
                </a:solidFill>
                <a:latin typeface="SimSun" charset="-122"/>
                <a:ea typeface="SimSun" charset="-122"/>
                <a:cs typeface="SimSun" charset="-122"/>
              </a:rPr>
              <a:t>2</a:t>
            </a:r>
            <a:r>
              <a:rPr lang="zh-CN" altLang="en-US" sz="2400" b="1" dirty="0">
                <a:solidFill>
                  <a:srgbClr val="FFFFFF"/>
                </a:solidFill>
                <a:latin typeface="SimSun" charset="-122"/>
                <a:ea typeface="SimSun" charset="-122"/>
                <a:cs typeface="SimSun" charset="-122"/>
              </a:rPr>
              <a:t>）</a:t>
            </a:r>
            <a:r>
              <a:rPr lang="en-US" sz="2400" b="1" dirty="0">
                <a:solidFill>
                  <a:srgbClr val="FFFFFF"/>
                </a:solidFill>
                <a:latin typeface="SimSun" charset="-122"/>
                <a:ea typeface="SimSun" charset="-122"/>
                <a:cs typeface="SimSun" charset="-122"/>
              </a:rPr>
              <a:t>赛制介绍</a:t>
            </a:r>
            <a:endParaRPr lang="en-US" sz="2400" dirty="0">
              <a:latin typeface="SimSun" charset="-122"/>
              <a:ea typeface="SimSun" charset="-122"/>
              <a:cs typeface="SimSun" charset="-122"/>
            </a:endParaRPr>
          </a:p>
        </p:txBody>
      </p:sp>
      <p:sp>
        <p:nvSpPr>
          <p:cNvPr id="3" name="Text 1"/>
          <p:cNvSpPr/>
          <p:nvPr/>
        </p:nvSpPr>
        <p:spPr>
          <a:xfrm>
            <a:off x="389468" y="1293942"/>
            <a:ext cx="7440662" cy="3455858"/>
          </a:xfrm>
          <a:prstGeom prst="rect">
            <a:avLst/>
          </a:prstGeom>
          <a:noFill/>
          <a:ln/>
        </p:spPr>
        <p:txBody>
          <a:bodyPr wrap="square" rtlCol="0" anchor="t"/>
          <a:lstStyle/>
          <a:p>
            <a:pPr marL="342900" indent="-342900">
              <a:lnSpc>
                <a:spcPct val="150000"/>
              </a:lnSpc>
              <a:buSzPct val="100000"/>
              <a:buFontTx/>
              <a:buChar char="•"/>
            </a:pPr>
            <a:r>
              <a:rPr lang="zh-CN" altLang="en-US" sz="1600" dirty="0">
                <a:solidFill>
                  <a:srgbClr val="FFFFFF"/>
                </a:solidFill>
                <a:latin typeface="KaiTi" panose="02010609060101010101" pitchFamily="49" charset="-122"/>
                <a:ea typeface="KaiTi" panose="02010609060101010101" pitchFamily="49" charset="-122"/>
                <a:cs typeface="Noto Sans SC" pitchFamily="34" charset="-120"/>
              </a:rPr>
              <a:t>每年新赛季以</a:t>
            </a:r>
            <a:r>
              <a:rPr lang="en-US" altLang="zh-CN" sz="1600" dirty="0">
                <a:solidFill>
                  <a:srgbClr val="FFFFFF"/>
                </a:solidFill>
                <a:latin typeface="KaiTi" panose="02010609060101010101" pitchFamily="49" charset="-122"/>
                <a:ea typeface="KaiTi" panose="02010609060101010101" pitchFamily="49" charset="-122"/>
                <a:cs typeface="Noto Sans SC" pitchFamily="34" charset="-120"/>
              </a:rPr>
              <a:t>10</a:t>
            </a:r>
            <a:r>
              <a:rPr lang="zh-CN" altLang="en-US" sz="1600" dirty="0">
                <a:solidFill>
                  <a:srgbClr val="FFFFFF"/>
                </a:solidFill>
                <a:latin typeface="KaiTi" panose="02010609060101010101" pitchFamily="49" charset="-122"/>
                <a:ea typeface="KaiTi" panose="02010609060101010101" pitchFamily="49" charset="-122"/>
                <a:cs typeface="Noto Sans SC" pitchFamily="34" charset="-120"/>
              </a:rPr>
              <a:t>月至次年</a:t>
            </a:r>
            <a:r>
              <a:rPr lang="en-US" altLang="zh-CN" sz="1600" dirty="0">
                <a:solidFill>
                  <a:srgbClr val="FFFFFF"/>
                </a:solidFill>
                <a:latin typeface="KaiTi" panose="02010609060101010101" pitchFamily="49" charset="-122"/>
                <a:ea typeface="KaiTi" panose="02010609060101010101" pitchFamily="49" charset="-122"/>
                <a:cs typeface="Noto Sans SC" pitchFamily="34" charset="-120"/>
              </a:rPr>
              <a:t>3</a:t>
            </a:r>
            <a:r>
              <a:rPr lang="zh-CN" altLang="en-US" sz="1600" dirty="0">
                <a:solidFill>
                  <a:srgbClr val="FFFFFF"/>
                </a:solidFill>
                <a:latin typeface="KaiTi" panose="02010609060101010101" pitchFamily="49" charset="-122"/>
                <a:ea typeface="KaiTi" panose="02010609060101010101" pitchFamily="49" charset="-122"/>
                <a:cs typeface="Noto Sans SC" pitchFamily="34" charset="-120"/>
              </a:rPr>
              <a:t>月的秋春制，</a:t>
            </a:r>
            <a:endParaRPr lang="en-US" altLang="zh-CN" sz="1600" dirty="0">
              <a:solidFill>
                <a:srgbClr val="FFFFFF"/>
              </a:solidFill>
              <a:latin typeface="KaiTi" panose="02010609060101010101" pitchFamily="49" charset="-122"/>
              <a:ea typeface="KaiTi" panose="02010609060101010101" pitchFamily="49" charset="-122"/>
              <a:cs typeface="Noto Sans SC" pitchFamily="34" charset="-120"/>
            </a:endParaRPr>
          </a:p>
          <a:p>
            <a:pPr>
              <a:lnSpc>
                <a:spcPct val="150000"/>
              </a:lnSpc>
              <a:buSzPct val="100000"/>
            </a:pPr>
            <a:r>
              <a:rPr lang="zh-CN" altLang="en-US" sz="1600" dirty="0">
                <a:solidFill>
                  <a:srgbClr val="FFFFFF"/>
                </a:solidFill>
                <a:latin typeface="KaiTi" panose="02010609060101010101" pitchFamily="49" charset="-122"/>
                <a:ea typeface="KaiTi" panose="02010609060101010101" pitchFamily="49" charset="-122"/>
                <a:cs typeface="Noto Sans SC" pitchFamily="34" charset="-120"/>
              </a:rPr>
              <a:t>   主要为参加世界巡回赛，世界锦标赛、</a:t>
            </a:r>
            <a:endParaRPr lang="en-US" altLang="zh-CN" sz="1600" dirty="0">
              <a:solidFill>
                <a:srgbClr val="FFFFFF"/>
              </a:solidFill>
              <a:latin typeface="KaiTi" panose="02010609060101010101" pitchFamily="49" charset="-122"/>
              <a:ea typeface="KaiTi" panose="02010609060101010101" pitchFamily="49" charset="-122"/>
              <a:cs typeface="Noto Sans SC" pitchFamily="34" charset="-120"/>
            </a:endParaRPr>
          </a:p>
          <a:p>
            <a:pPr>
              <a:lnSpc>
                <a:spcPct val="150000"/>
              </a:lnSpc>
              <a:buSzPct val="100000"/>
            </a:pPr>
            <a:r>
              <a:rPr lang="zh-CN" altLang="en-US" sz="1600" dirty="0">
                <a:solidFill>
                  <a:srgbClr val="FFFFFF"/>
                </a:solidFill>
                <a:latin typeface="KaiTi" panose="02010609060101010101" pitchFamily="49" charset="-122"/>
                <a:ea typeface="KaiTi" panose="02010609060101010101" pitchFamily="49" charset="-122"/>
                <a:cs typeface="Noto Sans SC" pitchFamily="34" charset="-120"/>
              </a:rPr>
              <a:t>   日本锦标賽的日期进行时间分流，避免冲突。 </a:t>
            </a:r>
            <a:endParaRPr lang="en-US" altLang="zh-CN" sz="1600" dirty="0">
              <a:solidFill>
                <a:srgbClr val="FFFFFF"/>
              </a:solidFill>
              <a:latin typeface="KaiTi" panose="02010609060101010101" pitchFamily="49" charset="-122"/>
              <a:ea typeface="KaiTi" panose="02010609060101010101" pitchFamily="49" charset="-122"/>
              <a:cs typeface="Noto Sans SC" pitchFamily="34" charset="-120"/>
            </a:endParaRPr>
          </a:p>
          <a:p>
            <a:pPr marL="342900" indent="-342900">
              <a:lnSpc>
                <a:spcPct val="150000"/>
              </a:lnSpc>
              <a:buSzPct val="100000"/>
              <a:buFontTx/>
              <a:buChar char="•"/>
            </a:pPr>
            <a:r>
              <a:rPr lang="en-US" sz="1600" dirty="0" err="1">
                <a:solidFill>
                  <a:schemeClr val="bg1"/>
                </a:solidFill>
                <a:latin typeface="KaiTi" panose="02010609060101010101" pitchFamily="49" charset="-122"/>
                <a:ea typeface="KaiTi" panose="02010609060101010101" pitchFamily="49" charset="-122"/>
              </a:rPr>
              <a:t>比赛分为季前赛积分制和季后赛淘汰制</a:t>
            </a:r>
            <a:r>
              <a:rPr lang="zh-CN" altLang="en-US" sz="1600" dirty="0">
                <a:solidFill>
                  <a:schemeClr val="bg1"/>
                </a:solidFill>
                <a:latin typeface="KaiTi" panose="02010609060101010101" pitchFamily="49" charset="-122"/>
                <a:ea typeface="KaiTi" panose="02010609060101010101" pitchFamily="49" charset="-122"/>
              </a:rPr>
              <a:t>。</a:t>
            </a:r>
            <a:endParaRPr lang="en-US" sz="1600" dirty="0">
              <a:solidFill>
                <a:schemeClr val="bg1"/>
              </a:solidFill>
              <a:latin typeface="KaiTi" panose="02010609060101010101" pitchFamily="49" charset="-122"/>
              <a:ea typeface="KaiTi" panose="02010609060101010101" pitchFamily="49" charset="-122"/>
            </a:endParaRPr>
          </a:p>
          <a:p>
            <a:pPr marL="342900" indent="-342900" algn="l">
              <a:lnSpc>
                <a:spcPct val="150000"/>
              </a:lnSpc>
              <a:buSzPct val="100000"/>
              <a:buChar char="•"/>
            </a:pPr>
            <a:r>
              <a:rPr lang="en-US" sz="1600" dirty="0" err="1">
                <a:solidFill>
                  <a:srgbClr val="FFFFFF"/>
                </a:solidFill>
                <a:latin typeface="KaiTi" panose="02010609060101010101" pitchFamily="49" charset="-122"/>
                <a:ea typeface="KaiTi" panose="02010609060101010101" pitchFamily="49" charset="-122"/>
                <a:cs typeface="Noto Sans SC" pitchFamily="34" charset="-120"/>
              </a:rPr>
              <a:t>比赛采用团体赛形式</a:t>
            </a:r>
            <a:r>
              <a:rPr lang="zh-CN" altLang="en-US" sz="1600" dirty="0">
                <a:solidFill>
                  <a:srgbClr val="FFFFFF"/>
                </a:solidFill>
                <a:latin typeface="KaiTi" panose="02010609060101010101" pitchFamily="49" charset="-122"/>
                <a:ea typeface="KaiTi" panose="02010609060101010101" pitchFamily="49" charset="-122"/>
                <a:cs typeface="Noto Sans SC" pitchFamily="34" charset="-120"/>
              </a:rPr>
              <a:t>，其中包括</a:t>
            </a:r>
            <a:r>
              <a:rPr lang="en-US" sz="1600" dirty="0" err="1">
                <a:solidFill>
                  <a:srgbClr val="FFFFFF"/>
                </a:solidFill>
                <a:latin typeface="KaiTi" panose="02010609060101010101" pitchFamily="49" charset="-122"/>
                <a:ea typeface="KaiTi" panose="02010609060101010101" pitchFamily="49" charset="-122"/>
                <a:cs typeface="Noto Sans SC" pitchFamily="34" charset="-120"/>
              </a:rPr>
              <a:t>单打和双打</a:t>
            </a:r>
            <a:r>
              <a:rPr lang="zh-CN" altLang="en-US" sz="1600" dirty="0">
                <a:solidFill>
                  <a:srgbClr val="FFFFFF"/>
                </a:solidFill>
                <a:latin typeface="KaiTi" panose="02010609060101010101" pitchFamily="49" charset="-122"/>
                <a:ea typeface="KaiTi" panose="02010609060101010101" pitchFamily="49" charset="-122"/>
                <a:cs typeface="Noto Sans SC" pitchFamily="34" charset="-120"/>
              </a:rPr>
              <a:t>。</a:t>
            </a:r>
            <a:endParaRPr lang="en-US" sz="1600" dirty="0">
              <a:latin typeface="KaiTi" panose="02010609060101010101" pitchFamily="49" charset="-122"/>
              <a:ea typeface="KaiTi" panose="02010609060101010101" pitchFamily="49" charset="-122"/>
            </a:endParaRPr>
          </a:p>
          <a:p>
            <a:pPr marL="342900" indent="-342900">
              <a:lnSpc>
                <a:spcPct val="150000"/>
              </a:lnSpc>
              <a:buSzPct val="100000"/>
              <a:buChar char="•"/>
            </a:pPr>
            <a:r>
              <a:rPr lang="en-US" sz="1600" dirty="0" err="1">
                <a:solidFill>
                  <a:srgbClr val="FFFFFF"/>
                </a:solidFill>
                <a:latin typeface="KaiTi" panose="02010609060101010101" pitchFamily="49" charset="-122"/>
                <a:ea typeface="KaiTi" panose="02010609060101010101" pitchFamily="49" charset="-122"/>
                <a:cs typeface="Noto Sans SC" pitchFamily="34" charset="-120"/>
              </a:rPr>
              <a:t>每场比赛</a:t>
            </a:r>
            <a:r>
              <a:rPr lang="en-US" altLang="zh-SG" sz="1600" dirty="0" err="1">
                <a:solidFill>
                  <a:srgbClr val="FFFFFF"/>
                </a:solidFill>
                <a:latin typeface="KaiTi" panose="02010609060101010101" pitchFamily="49" charset="-122"/>
                <a:ea typeface="KaiTi" panose="02010609060101010101" pitchFamily="49" charset="-122"/>
                <a:cs typeface="Noto Sans SC" pitchFamily="34" charset="-120"/>
              </a:rPr>
              <a:t>为五局三胜</a:t>
            </a:r>
            <a:r>
              <a:rPr lang="zh-SG" altLang="en-US" sz="1600" dirty="0">
                <a:solidFill>
                  <a:srgbClr val="FFFFFF"/>
                </a:solidFill>
                <a:latin typeface="KaiTi" panose="02010609060101010101" pitchFamily="49" charset="-122"/>
                <a:ea typeface="KaiTi" panose="02010609060101010101" pitchFamily="49" charset="-122"/>
                <a:cs typeface="Noto Sans SC" pitchFamily="34" charset="-120"/>
              </a:rPr>
              <a:t>制，但</a:t>
            </a:r>
            <a:r>
              <a:rPr lang="en-US" sz="1600" dirty="0" err="1">
                <a:solidFill>
                  <a:srgbClr val="FFFFFF"/>
                </a:solidFill>
                <a:latin typeface="KaiTi" panose="02010609060101010101" pitchFamily="49" charset="-122"/>
                <a:ea typeface="KaiTi" panose="02010609060101010101" pitchFamily="49" charset="-122"/>
                <a:cs typeface="Noto Sans SC" pitchFamily="34" charset="-120"/>
              </a:rPr>
              <a:t>至少打四场场次</a:t>
            </a:r>
            <a:r>
              <a:rPr lang="en-US" sz="1600" dirty="0">
                <a:solidFill>
                  <a:srgbClr val="FFFFFF"/>
                </a:solidFill>
                <a:latin typeface="KaiTi" panose="02010609060101010101" pitchFamily="49" charset="-122"/>
                <a:ea typeface="KaiTi" panose="02010609060101010101" pitchFamily="49" charset="-122"/>
                <a:cs typeface="Noto Sans SC" pitchFamily="34" charset="-120"/>
              </a:rPr>
              <a:t>，</a:t>
            </a:r>
            <a:r>
              <a:rPr lang="zh-CN" altLang="en-US" sz="1600" dirty="0">
                <a:solidFill>
                  <a:srgbClr val="FFFFFF"/>
                </a:solidFill>
                <a:latin typeface="KaiTi" panose="02010609060101010101" pitchFamily="49" charset="-122"/>
                <a:ea typeface="KaiTi" panose="02010609060101010101" pitchFamily="49" charset="-122"/>
                <a:cs typeface="Noto Sans SC" pitchFamily="34" charset="-120"/>
              </a:rPr>
              <a:t>，即使其中一个球队</a:t>
            </a:r>
            <a:r>
              <a:rPr lang="en-US" altLang="zh-CN" sz="1600" dirty="0">
                <a:solidFill>
                  <a:srgbClr val="FFFFFF"/>
                </a:solidFill>
                <a:latin typeface="KaiTi" panose="02010609060101010101" pitchFamily="49" charset="-122"/>
                <a:ea typeface="KaiTi" panose="02010609060101010101" pitchFamily="49" charset="-122"/>
                <a:cs typeface="Noto Sans SC" pitchFamily="34" charset="-120"/>
              </a:rPr>
              <a:t>3:0</a:t>
            </a:r>
            <a:r>
              <a:rPr lang="zh-CN" altLang="en-US" sz="1600" dirty="0">
                <a:solidFill>
                  <a:srgbClr val="FFFFFF"/>
                </a:solidFill>
                <a:latin typeface="KaiTi" panose="02010609060101010101" pitchFamily="49" charset="-122"/>
                <a:ea typeface="KaiTi" panose="02010609060101010101" pitchFamily="49" charset="-122"/>
                <a:cs typeface="Noto Sans SC" pitchFamily="34" charset="-120"/>
              </a:rPr>
              <a:t>获胜，</a:t>
            </a:r>
            <a:r>
              <a:rPr lang="zh-SG" altLang="en-US" sz="1600" dirty="0">
                <a:solidFill>
                  <a:srgbClr val="FFFFFF"/>
                </a:solidFill>
                <a:latin typeface="KaiTi" panose="02010609060101010101" pitchFamily="49" charset="-122"/>
                <a:ea typeface="KaiTi" panose="02010609060101010101" pitchFamily="49" charset="-122"/>
                <a:cs typeface="Noto Sans SC" pitchFamily="34" charset="-120"/>
              </a:rPr>
              <a:t>但为了</a:t>
            </a:r>
            <a:r>
              <a:rPr lang="en-US" sz="1600" dirty="0" err="1">
                <a:solidFill>
                  <a:srgbClr val="FFFFFF"/>
                </a:solidFill>
                <a:latin typeface="KaiTi" panose="02010609060101010101" pitchFamily="49" charset="-122"/>
                <a:ea typeface="KaiTi" panose="02010609060101010101" pitchFamily="49" charset="-122"/>
                <a:cs typeface="Noto Sans SC" pitchFamily="34" charset="-120"/>
              </a:rPr>
              <a:t>每个场次获取更多积分</a:t>
            </a:r>
            <a:r>
              <a:rPr lang="zh-CN" altLang="en-US" sz="1600" dirty="0">
                <a:solidFill>
                  <a:srgbClr val="FFFFFF"/>
                </a:solidFill>
                <a:latin typeface="KaiTi" panose="02010609060101010101" pitchFamily="49" charset="-122"/>
                <a:ea typeface="KaiTi" panose="02010609060101010101" pitchFamily="49" charset="-122"/>
                <a:cs typeface="Noto Sans SC" pitchFamily="34" charset="-120"/>
              </a:rPr>
              <a:t>，还是需要第四场运动员上场参赛。</a:t>
            </a:r>
            <a:endParaRPr lang="en-US" altLang="zh-CN" sz="1600" dirty="0">
              <a:solidFill>
                <a:srgbClr val="FFFFFF"/>
              </a:solidFill>
              <a:latin typeface="KaiTi" panose="02010609060101010101" pitchFamily="49" charset="-122"/>
              <a:ea typeface="KaiTi" panose="02010609060101010101" pitchFamily="49" charset="-122"/>
              <a:cs typeface="Noto Sans SC" pitchFamily="34" charset="-120"/>
            </a:endParaRPr>
          </a:p>
          <a:p>
            <a:pPr marL="342900" indent="-342900">
              <a:lnSpc>
                <a:spcPct val="150000"/>
              </a:lnSpc>
              <a:buSzPct val="100000"/>
              <a:buChar char="•"/>
            </a:pPr>
            <a:endParaRPr lang="en-US" altLang="zh-CN" sz="1600" dirty="0">
              <a:solidFill>
                <a:srgbClr val="FFFFFF"/>
              </a:solidFill>
              <a:latin typeface="KaiTi" panose="02010609060101010101" pitchFamily="49" charset="-122"/>
              <a:ea typeface="KaiTi" panose="02010609060101010101" pitchFamily="49" charset="-122"/>
              <a:cs typeface="Noto Sans SC" pitchFamily="34" charset="-120"/>
            </a:endParaRPr>
          </a:p>
          <a:p>
            <a:pPr marL="342900" indent="-342900">
              <a:lnSpc>
                <a:spcPct val="150000"/>
              </a:lnSpc>
              <a:buSzPct val="100000"/>
              <a:buChar char="•"/>
            </a:pPr>
            <a:endParaRPr lang="en-US" sz="1600" dirty="0">
              <a:latin typeface="KaiTi" panose="02010609060101010101" pitchFamily="49" charset="-122"/>
              <a:ea typeface="KaiTi" panose="02010609060101010101" pitchFamily="49" charset="-122"/>
            </a:endParaRPr>
          </a:p>
        </p:txBody>
      </p:sp>
      <p:sp>
        <p:nvSpPr>
          <p:cNvPr id="7" name="文本框 6">
            <a:extLst>
              <a:ext uri="{FF2B5EF4-FFF2-40B4-BE49-F238E27FC236}">
                <a16:creationId xmlns:a16="http://schemas.microsoft.com/office/drawing/2014/main" id="{02F24863-A3DF-3ACF-4DD2-B7E03AD7C20B}"/>
              </a:ext>
            </a:extLst>
          </p:cNvPr>
          <p:cNvSpPr txBox="1"/>
          <p:nvPr/>
        </p:nvSpPr>
        <p:spPr>
          <a:xfrm>
            <a:off x="389468" y="3522319"/>
            <a:ext cx="6493932" cy="1077218"/>
          </a:xfrm>
          <a:prstGeom prst="rect">
            <a:avLst/>
          </a:prstGeom>
          <a:noFill/>
        </p:spPr>
        <p:txBody>
          <a:bodyPr wrap="square">
            <a:spAutoFit/>
          </a:bodyPr>
          <a:lstStyle/>
          <a:p>
            <a:r>
              <a:rPr lang="en-US" altLang="zh-CN" sz="1600" dirty="0">
                <a:solidFill>
                  <a:schemeClr val="bg1"/>
                </a:solidFill>
                <a:latin typeface="KaiTi" panose="02010609060101010101" pitchFamily="49" charset="-122"/>
                <a:ea typeface="KaiTi" panose="02010609060101010101" pitchFamily="49" charset="-122"/>
              </a:rPr>
              <a:t>•</a:t>
            </a:r>
            <a:r>
              <a:rPr lang="zh-CN" altLang="en-US" sz="1600" dirty="0">
                <a:solidFill>
                  <a:schemeClr val="bg1"/>
                </a:solidFill>
                <a:latin typeface="KaiTi" panose="02010609060101010101" pitchFamily="49" charset="-122"/>
                <a:ea typeface="KaiTi" panose="02010609060101010101" pitchFamily="49" charset="-122"/>
              </a:rPr>
              <a:t>比赛系统：</a:t>
            </a:r>
            <a:endParaRPr lang="en-US" altLang="zh-CN" sz="1600" dirty="0">
              <a:solidFill>
                <a:schemeClr val="bg1"/>
              </a:solidFill>
              <a:latin typeface="KaiTi" panose="02010609060101010101" pitchFamily="49" charset="-122"/>
              <a:ea typeface="KaiTi" panose="02010609060101010101" pitchFamily="49" charset="-122"/>
            </a:endParaRPr>
          </a:p>
          <a:p>
            <a:r>
              <a:rPr lang="zh-CN" altLang="en-US" sz="1600" dirty="0">
                <a:solidFill>
                  <a:schemeClr val="bg1"/>
                </a:solidFill>
                <a:latin typeface="KaiTi" panose="02010609060101010101" pitchFamily="49" charset="-122"/>
                <a:ea typeface="KaiTi" panose="02010609060101010101" pitchFamily="49" charset="-122"/>
              </a:rPr>
              <a:t>为独特的多球系统（预先准备多个球）和</a:t>
            </a:r>
            <a:r>
              <a:rPr lang="en-US" altLang="zh-CN" sz="1600" dirty="0">
                <a:solidFill>
                  <a:schemeClr val="bg1"/>
                </a:solidFill>
                <a:latin typeface="KaiTi" panose="02010609060101010101" pitchFamily="49" charset="-122"/>
                <a:ea typeface="KaiTi" panose="02010609060101010101" pitchFamily="49" charset="-122"/>
              </a:rPr>
              <a:t>20</a:t>
            </a:r>
            <a:r>
              <a:rPr lang="zh-CN" altLang="en-US" sz="1600" dirty="0">
                <a:solidFill>
                  <a:schemeClr val="bg1"/>
                </a:solidFill>
                <a:latin typeface="KaiTi" panose="02010609060101010101" pitchFamily="49" charset="-122"/>
                <a:ea typeface="KaiTi" panose="02010609060101010101" pitchFamily="49" charset="-122"/>
              </a:rPr>
              <a:t>秒内传球系统，由裁判员供球给运动员，分别为手动和自动加快了比赛节奏和制造更紧张的气氛。对运动员的体能和技战术的运用带来很大的挑战。</a:t>
            </a:r>
            <a:endParaRPr lang="en-US" altLang="zh-CN" sz="1600" dirty="0">
              <a:solidFill>
                <a:schemeClr val="bg1"/>
              </a:solidFill>
              <a:latin typeface="KaiTi" panose="02010609060101010101" pitchFamily="49" charset="-122"/>
              <a:ea typeface="KaiTi" panose="02010609060101010101" pitchFamily="49" charset="-122"/>
            </a:endParaRPr>
          </a:p>
        </p:txBody>
      </p:sp>
      <p:pic>
        <p:nvPicPr>
          <p:cNvPr id="9" name="图片 8" descr="一群人正在跳舞&#10;&#10;中度可信度描述已自动生成">
            <a:extLst>
              <a:ext uri="{FF2B5EF4-FFF2-40B4-BE49-F238E27FC236}">
                <a16:creationId xmlns:a16="http://schemas.microsoft.com/office/drawing/2014/main" id="{16F22F50-6801-415E-4B52-B5960333650E}"/>
              </a:ext>
            </a:extLst>
          </p:cNvPr>
          <p:cNvPicPr>
            <a:picLocks noChangeAspect="1"/>
          </p:cNvPicPr>
          <p:nvPr/>
        </p:nvPicPr>
        <p:blipFill>
          <a:blip r:embed="rId3"/>
          <a:stretch>
            <a:fillRect/>
          </a:stretch>
        </p:blipFill>
        <p:spPr>
          <a:xfrm>
            <a:off x="4706603" y="48020"/>
            <a:ext cx="4353593" cy="2871018"/>
          </a:xfrm>
          <a:prstGeom prst="rect">
            <a:avLst/>
          </a:prstGeom>
          <a:effectLst>
            <a:glow rad="418269">
              <a:schemeClr val="accent1">
                <a:alpha val="40000"/>
              </a:schemeClr>
            </a:glow>
            <a:softEdge rad="184281"/>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2284" y="303242"/>
            <a:ext cx="7718868" cy="3477875"/>
          </a:xfrm>
          <a:prstGeom prst="rect">
            <a:avLst/>
          </a:prstGeom>
        </p:spPr>
        <p:txBody>
          <a:bodyPr wrap="square">
            <a:spAutoFit/>
          </a:bodyPr>
          <a:lstStyle/>
          <a:p>
            <a:r>
              <a:rPr lang="zh-CN" altLang="en-US" sz="2000" b="1" dirty="0">
                <a:solidFill>
                  <a:schemeClr val="bg1"/>
                </a:solidFill>
              </a:rPr>
              <a:t> </a:t>
            </a:r>
            <a:r>
              <a:rPr lang="zh-CN" altLang="en-US" sz="2000" b="1" dirty="0">
                <a:solidFill>
                  <a:schemeClr val="bg1"/>
                </a:solidFill>
                <a:latin typeface="SimSong" panose="02020300000000000000" pitchFamily="18" charset="-122"/>
                <a:ea typeface="SimSong" panose="02020300000000000000" pitchFamily="18" charset="-122"/>
              </a:rPr>
              <a:t>（</a:t>
            </a:r>
            <a:r>
              <a:rPr lang="en-US" altLang="zh-CN" sz="2000" b="1" dirty="0">
                <a:solidFill>
                  <a:schemeClr val="bg1"/>
                </a:solidFill>
                <a:latin typeface="SimSong" panose="02020300000000000000" pitchFamily="18" charset="-122"/>
                <a:ea typeface="SimSong" panose="02020300000000000000" pitchFamily="18" charset="-122"/>
              </a:rPr>
              <a:t>3</a:t>
            </a:r>
            <a:r>
              <a:rPr lang="zh-CN" altLang="en-US" sz="2000" b="1" dirty="0">
                <a:solidFill>
                  <a:schemeClr val="bg1"/>
                </a:solidFill>
                <a:latin typeface="SimSong" panose="02020300000000000000" pitchFamily="18" charset="-122"/>
                <a:ea typeface="SimSong" panose="02020300000000000000" pitchFamily="18" charset="-122"/>
              </a:rPr>
              <a:t>）参赛选手评级规则</a:t>
            </a:r>
            <a:r>
              <a:rPr lang="zh-CN" altLang="en-US" sz="2400" dirty="0">
                <a:solidFill>
                  <a:schemeClr val="bg1"/>
                </a:solidFill>
                <a:latin typeface="SimSong" panose="02020300000000000000" pitchFamily="18" charset="-122"/>
                <a:ea typeface="SimSong" panose="02020300000000000000" pitchFamily="18" charset="-122"/>
              </a:rPr>
              <a:t>：</a:t>
            </a:r>
            <a:endParaRPr lang="en-US" altLang="zh-CN" sz="2400" dirty="0">
              <a:solidFill>
                <a:schemeClr val="bg1"/>
              </a:solidFill>
              <a:latin typeface="SimSong" panose="02020300000000000000" pitchFamily="18" charset="-122"/>
              <a:ea typeface="SimSong" panose="02020300000000000000" pitchFamily="18" charset="-122"/>
            </a:endParaRPr>
          </a:p>
          <a:p>
            <a:r>
              <a:rPr lang="en-US" altLang="zh-CN" dirty="0">
                <a:solidFill>
                  <a:schemeClr val="bg1"/>
                </a:solidFill>
                <a:latin typeface="KaiTi" panose="02010609060101010101" pitchFamily="49" charset="-122"/>
                <a:ea typeface="KaiTi" panose="02010609060101010101" pitchFamily="49" charset="-122"/>
              </a:rPr>
              <a:t>T</a:t>
            </a:r>
            <a:r>
              <a:rPr lang="zh-CN" altLang="en-US" dirty="0">
                <a:solidFill>
                  <a:schemeClr val="bg1"/>
                </a:solidFill>
                <a:latin typeface="KaiTi" panose="02010609060101010101" pitchFamily="49" charset="-122"/>
                <a:ea typeface="KaiTi" panose="02010609060101010101" pitchFamily="49" charset="-122"/>
              </a:rPr>
              <a:t>联赛对参赛队员分别评出</a:t>
            </a:r>
            <a:r>
              <a:rPr lang="en-US" altLang="zh-CN" dirty="0">
                <a:solidFill>
                  <a:schemeClr val="bg1"/>
                </a:solidFill>
                <a:latin typeface="KaiTi" panose="02010609060101010101" pitchFamily="49" charset="-122"/>
                <a:ea typeface="KaiTi" panose="02010609060101010101" pitchFamily="49" charset="-122"/>
              </a:rPr>
              <a:t>S</a:t>
            </a:r>
            <a:r>
              <a:rPr lang="zh-CN" altLang="en-US" dirty="0">
                <a:solidFill>
                  <a:schemeClr val="bg1"/>
                </a:solidFill>
                <a:latin typeface="KaiTi" panose="02010609060101010101" pitchFamily="49" charset="-122"/>
                <a:ea typeface="KaiTi" panose="02010609060101010101" pitchFamily="49" charset="-122"/>
              </a:rPr>
              <a:t> </a:t>
            </a:r>
            <a:r>
              <a:rPr lang="en-US" altLang="zh-CN" dirty="0">
                <a:solidFill>
                  <a:schemeClr val="bg1"/>
                </a:solidFill>
                <a:latin typeface="KaiTi" panose="02010609060101010101" pitchFamily="49" charset="-122"/>
                <a:ea typeface="KaiTi" panose="02010609060101010101" pitchFamily="49" charset="-122"/>
              </a:rPr>
              <a:t>AAA</a:t>
            </a:r>
            <a:r>
              <a:rPr lang="zh-CN" altLang="en-US" dirty="0">
                <a:solidFill>
                  <a:schemeClr val="bg1"/>
                </a:solidFill>
                <a:latin typeface="KaiTi" panose="02010609060101010101" pitchFamily="49" charset="-122"/>
                <a:ea typeface="KaiTi" panose="02010609060101010101" pitchFamily="49" charset="-122"/>
              </a:rPr>
              <a:t> </a:t>
            </a:r>
            <a:r>
              <a:rPr lang="en-US" altLang="zh-CN" dirty="0">
                <a:solidFill>
                  <a:schemeClr val="bg1"/>
                </a:solidFill>
                <a:latin typeface="KaiTi" panose="02010609060101010101" pitchFamily="49" charset="-122"/>
                <a:ea typeface="KaiTi" panose="02010609060101010101" pitchFamily="49" charset="-122"/>
              </a:rPr>
              <a:t>AA</a:t>
            </a:r>
            <a:r>
              <a:rPr lang="zh-CN" altLang="en-US" dirty="0">
                <a:solidFill>
                  <a:schemeClr val="bg1"/>
                </a:solidFill>
                <a:latin typeface="KaiTi" panose="02010609060101010101" pitchFamily="49" charset="-122"/>
                <a:ea typeface="KaiTi" panose="02010609060101010101" pitchFamily="49" charset="-122"/>
              </a:rPr>
              <a:t> </a:t>
            </a:r>
            <a:r>
              <a:rPr lang="en-US" altLang="zh-CN" dirty="0">
                <a:solidFill>
                  <a:schemeClr val="bg1"/>
                </a:solidFill>
                <a:latin typeface="KaiTi" panose="02010609060101010101" pitchFamily="49" charset="-122"/>
                <a:ea typeface="KaiTi" panose="02010609060101010101" pitchFamily="49" charset="-122"/>
              </a:rPr>
              <a:t>A</a:t>
            </a:r>
            <a:r>
              <a:rPr lang="zh-CN" altLang="en-US" dirty="0">
                <a:solidFill>
                  <a:schemeClr val="bg1"/>
                </a:solidFill>
                <a:latin typeface="KaiTi" panose="02010609060101010101" pitchFamily="49" charset="-122"/>
                <a:ea typeface="KaiTi" panose="02010609060101010101" pitchFamily="49" charset="-122"/>
              </a:rPr>
              <a:t>四个等级：</a:t>
            </a:r>
            <a:endParaRPr lang="en-US" altLang="zh-CN" dirty="0">
              <a:solidFill>
                <a:schemeClr val="bg1"/>
              </a:solidFill>
              <a:latin typeface="KaiTi" panose="02010609060101010101" pitchFamily="49" charset="-122"/>
              <a:ea typeface="KaiTi" panose="02010609060101010101" pitchFamily="49" charset="-122"/>
            </a:endParaRPr>
          </a:p>
          <a:p>
            <a:r>
              <a:rPr lang="en-US" altLang="zh-CN" dirty="0">
                <a:solidFill>
                  <a:schemeClr val="bg1"/>
                </a:solidFill>
                <a:latin typeface="KaiTi" panose="02010609060101010101" pitchFamily="49" charset="-122"/>
                <a:ea typeface="KaiTi" panose="02010609060101010101" pitchFamily="49" charset="-122"/>
              </a:rPr>
              <a:t>•S-rank</a:t>
            </a:r>
            <a:r>
              <a:rPr lang="zh-CN" altLang="en-US" dirty="0">
                <a:solidFill>
                  <a:schemeClr val="bg1"/>
                </a:solidFill>
                <a:latin typeface="KaiTi" panose="02010609060101010101" pitchFamily="49" charset="-122"/>
                <a:ea typeface="KaiTi" panose="02010609060101010101" pitchFamily="49" charset="-122"/>
              </a:rPr>
              <a:t>世界排名前</a:t>
            </a:r>
            <a:r>
              <a:rPr lang="en-US" altLang="zh-CN" dirty="0">
                <a:solidFill>
                  <a:schemeClr val="bg1"/>
                </a:solidFill>
                <a:latin typeface="KaiTi" panose="02010609060101010101" pitchFamily="49" charset="-122"/>
                <a:ea typeface="KaiTi" panose="02010609060101010101" pitchFamily="49" charset="-122"/>
              </a:rPr>
              <a:t>8</a:t>
            </a:r>
            <a:r>
              <a:rPr lang="zh-CN" altLang="en-US" dirty="0">
                <a:solidFill>
                  <a:schemeClr val="bg1"/>
                </a:solidFill>
                <a:latin typeface="KaiTi" panose="02010609060101010101" pitchFamily="49" charset="-122"/>
                <a:ea typeface="KaiTi" panose="02010609060101010101" pitchFamily="49" charset="-122"/>
              </a:rPr>
              <a:t>位以内，世界锦标赛或奥运单打</a:t>
            </a:r>
            <a:r>
              <a:rPr lang="en-US" altLang="zh-CN" dirty="0">
                <a:solidFill>
                  <a:schemeClr val="bg1"/>
                </a:solidFill>
                <a:latin typeface="KaiTi" panose="02010609060101010101" pitchFamily="49" charset="-122"/>
                <a:ea typeface="KaiTi" panose="02010609060101010101" pitchFamily="49" charset="-122"/>
              </a:rPr>
              <a:t>3</a:t>
            </a:r>
            <a:r>
              <a:rPr lang="zh-CN" altLang="en-US" dirty="0">
                <a:solidFill>
                  <a:schemeClr val="bg1"/>
                </a:solidFill>
                <a:latin typeface="KaiTi" panose="02010609060101010101" pitchFamily="49" charset="-122"/>
                <a:ea typeface="KaiTi" panose="02010609060101010101" pitchFamily="49" charset="-122"/>
              </a:rPr>
              <a:t>名以内，或有团体赛冠军。（以及</a:t>
            </a:r>
            <a:r>
              <a:rPr lang="en-US" altLang="zh-CN" dirty="0">
                <a:solidFill>
                  <a:schemeClr val="bg1"/>
                </a:solidFill>
                <a:latin typeface="KaiTi" panose="02010609060101010101" pitchFamily="49" charset="-122"/>
                <a:ea typeface="KaiTi" panose="02010609060101010101" pitchFamily="49" charset="-122"/>
              </a:rPr>
              <a:t>WTT</a:t>
            </a:r>
            <a:r>
              <a:rPr lang="zh-CN" altLang="en-US" dirty="0">
                <a:solidFill>
                  <a:schemeClr val="bg1"/>
                </a:solidFill>
                <a:latin typeface="KaiTi" panose="02010609060101010101" pitchFamily="49" charset="-122"/>
                <a:ea typeface="KaiTi" panose="02010609060101010101" pitchFamily="49" charset="-122"/>
              </a:rPr>
              <a:t>和国际巡回赛单打冠军头衔）</a:t>
            </a:r>
            <a:endParaRPr lang="en-US" altLang="zh-CN" dirty="0">
              <a:solidFill>
                <a:schemeClr val="bg1"/>
              </a:solidFill>
              <a:latin typeface="KaiTi" panose="02010609060101010101" pitchFamily="49" charset="-122"/>
              <a:ea typeface="KaiTi" panose="02010609060101010101" pitchFamily="49" charset="-122"/>
            </a:endParaRPr>
          </a:p>
          <a:p>
            <a:r>
              <a:rPr lang="en-US" altLang="zh-CN" dirty="0">
                <a:solidFill>
                  <a:schemeClr val="bg1"/>
                </a:solidFill>
                <a:latin typeface="KaiTi" panose="02010609060101010101" pitchFamily="49" charset="-122"/>
                <a:ea typeface="KaiTi" panose="02010609060101010101" pitchFamily="49" charset="-122"/>
              </a:rPr>
              <a:t>•AAA</a:t>
            </a:r>
            <a:r>
              <a:rPr lang="zh-CN" altLang="en-US" dirty="0">
                <a:solidFill>
                  <a:schemeClr val="bg1"/>
                </a:solidFill>
                <a:latin typeface="KaiTi" panose="02010609060101010101" pitchFamily="49" charset="-122"/>
                <a:ea typeface="KaiTi" panose="02010609060101010101" pitchFamily="49" charset="-122"/>
              </a:rPr>
              <a:t>排名世界排名前</a:t>
            </a:r>
            <a:r>
              <a:rPr lang="en-US" altLang="zh-CN" dirty="0">
                <a:solidFill>
                  <a:schemeClr val="bg1"/>
                </a:solidFill>
                <a:latin typeface="KaiTi" panose="02010609060101010101" pitchFamily="49" charset="-122"/>
                <a:ea typeface="KaiTi" panose="02010609060101010101" pitchFamily="49" charset="-122"/>
              </a:rPr>
              <a:t>20</a:t>
            </a:r>
            <a:r>
              <a:rPr lang="zh-CN" altLang="en-US" dirty="0">
                <a:solidFill>
                  <a:schemeClr val="bg1"/>
                </a:solidFill>
                <a:latin typeface="KaiTi" panose="02010609060101010101" pitchFamily="49" charset="-122"/>
                <a:ea typeface="KaiTi" panose="02010609060101010101" pitchFamily="49" charset="-122"/>
              </a:rPr>
              <a:t>位以内，或世界锦标赛有奥运会单打八项以上成绩的人。</a:t>
            </a:r>
            <a:endParaRPr lang="en-US" altLang="zh-CN" dirty="0">
              <a:solidFill>
                <a:schemeClr val="bg1"/>
              </a:solidFill>
              <a:latin typeface="KaiTi" panose="02010609060101010101" pitchFamily="49" charset="-122"/>
              <a:ea typeface="KaiTi" panose="02010609060101010101" pitchFamily="49" charset="-122"/>
            </a:endParaRPr>
          </a:p>
          <a:p>
            <a:r>
              <a:rPr lang="en-US" altLang="zh-CN" dirty="0">
                <a:solidFill>
                  <a:schemeClr val="bg1"/>
                </a:solidFill>
                <a:latin typeface="KaiTi" panose="02010609060101010101" pitchFamily="49" charset="-122"/>
                <a:ea typeface="KaiTi" panose="02010609060101010101" pitchFamily="49" charset="-122"/>
              </a:rPr>
              <a:t>•AA</a:t>
            </a:r>
            <a:r>
              <a:rPr lang="zh-CN" altLang="en-US" dirty="0">
                <a:solidFill>
                  <a:schemeClr val="bg1"/>
                </a:solidFill>
                <a:latin typeface="KaiTi" panose="02010609060101010101" pitchFamily="49" charset="-122"/>
                <a:ea typeface="KaiTi" panose="02010609060101010101" pitchFamily="49" charset="-122"/>
              </a:rPr>
              <a:t>排名在世界排名前</a:t>
            </a:r>
            <a:r>
              <a:rPr lang="en-US" altLang="zh-CN" dirty="0">
                <a:solidFill>
                  <a:schemeClr val="bg1"/>
                </a:solidFill>
                <a:latin typeface="KaiTi" panose="02010609060101010101" pitchFamily="49" charset="-122"/>
                <a:ea typeface="KaiTi" panose="02010609060101010101" pitchFamily="49" charset="-122"/>
              </a:rPr>
              <a:t>50</a:t>
            </a:r>
            <a:r>
              <a:rPr lang="zh-CN" altLang="en-US" dirty="0">
                <a:solidFill>
                  <a:schemeClr val="bg1"/>
                </a:solidFill>
                <a:latin typeface="KaiTi" panose="02010609060101010101" pitchFamily="49" charset="-122"/>
                <a:ea typeface="KaiTi" panose="02010609060101010101" pitchFamily="49" charset="-122"/>
              </a:rPr>
              <a:t>名以内，或全日本乒乓球锦标赛中成绩前</a:t>
            </a:r>
            <a:r>
              <a:rPr lang="en-US" altLang="zh-CN" dirty="0">
                <a:solidFill>
                  <a:schemeClr val="bg1"/>
                </a:solidFill>
                <a:latin typeface="KaiTi" panose="02010609060101010101" pitchFamily="49" charset="-122"/>
                <a:ea typeface="KaiTi" panose="02010609060101010101" pitchFamily="49" charset="-122"/>
              </a:rPr>
              <a:t>16</a:t>
            </a:r>
            <a:r>
              <a:rPr lang="zh-CN" altLang="en-US" dirty="0">
                <a:solidFill>
                  <a:schemeClr val="bg1"/>
                </a:solidFill>
                <a:latin typeface="KaiTi" panose="02010609060101010101" pitchFamily="49" charset="-122"/>
                <a:ea typeface="KaiTi" panose="02010609060101010101" pitchFamily="49" charset="-122"/>
              </a:rPr>
              <a:t>名。</a:t>
            </a:r>
            <a:endParaRPr lang="en-US" altLang="zh-CN" dirty="0">
              <a:solidFill>
                <a:schemeClr val="bg1"/>
              </a:solidFill>
              <a:latin typeface="KaiTi" panose="02010609060101010101" pitchFamily="49" charset="-122"/>
              <a:ea typeface="KaiTi" panose="02010609060101010101" pitchFamily="49" charset="-122"/>
            </a:endParaRPr>
          </a:p>
          <a:p>
            <a:r>
              <a:rPr lang="en-US" altLang="zh-CN" dirty="0">
                <a:solidFill>
                  <a:schemeClr val="bg1"/>
                </a:solidFill>
                <a:latin typeface="KaiTi" panose="02010609060101010101" pitchFamily="49" charset="-122"/>
                <a:ea typeface="KaiTi" panose="02010609060101010101" pitchFamily="49" charset="-122"/>
              </a:rPr>
              <a:t>•A</a:t>
            </a:r>
            <a:r>
              <a:rPr lang="zh-CN" altLang="en-US" dirty="0">
                <a:solidFill>
                  <a:schemeClr val="bg1"/>
                </a:solidFill>
                <a:latin typeface="KaiTi" panose="02010609060101010101" pitchFamily="49" charset="-122"/>
                <a:ea typeface="KaiTi" panose="02010609060101010101" pitchFamily="49" charset="-122"/>
              </a:rPr>
              <a:t>级虽然没有达到上述各排名的标准，但被认为符合</a:t>
            </a:r>
            <a:r>
              <a:rPr lang="en-US" altLang="zh-CN" dirty="0">
                <a:solidFill>
                  <a:schemeClr val="bg1"/>
                </a:solidFill>
                <a:latin typeface="KaiTi" panose="02010609060101010101" pitchFamily="49" charset="-122"/>
                <a:ea typeface="KaiTi" panose="02010609060101010101" pitchFamily="49" charset="-122"/>
              </a:rPr>
              <a:t>AA</a:t>
            </a:r>
            <a:r>
              <a:rPr lang="zh-CN" altLang="en-US" dirty="0">
                <a:solidFill>
                  <a:schemeClr val="bg1"/>
                </a:solidFill>
                <a:latin typeface="KaiTi" panose="02010609060101010101" pitchFamily="49" charset="-122"/>
                <a:ea typeface="KaiTi" panose="02010609060101010101" pitchFamily="49" charset="-122"/>
              </a:rPr>
              <a:t>级以上的实力，至少在</a:t>
            </a:r>
            <a:r>
              <a:rPr lang="en-US" altLang="zh-CN" dirty="0">
                <a:solidFill>
                  <a:schemeClr val="bg1"/>
                </a:solidFill>
                <a:latin typeface="KaiTi" panose="02010609060101010101" pitchFamily="49" charset="-122"/>
                <a:ea typeface="KaiTi" panose="02010609060101010101" pitchFamily="49" charset="-122"/>
              </a:rPr>
              <a:t>2-3</a:t>
            </a:r>
            <a:r>
              <a:rPr lang="zh-CN" altLang="en-US" dirty="0">
                <a:solidFill>
                  <a:schemeClr val="bg1"/>
                </a:solidFill>
                <a:latin typeface="KaiTi" panose="02010609060101010101" pitchFamily="49" charset="-122"/>
                <a:ea typeface="KaiTi" panose="02010609060101010101" pitchFamily="49" charset="-122"/>
              </a:rPr>
              <a:t>场比賽中能赢一次。</a:t>
            </a:r>
            <a:endParaRPr lang="en-US" altLang="zh-CN" dirty="0">
              <a:solidFill>
                <a:schemeClr val="bg1"/>
              </a:solidFill>
              <a:latin typeface="KaiTi" panose="02010609060101010101" pitchFamily="49" charset="-122"/>
              <a:ea typeface="KaiTi" panose="02010609060101010101" pitchFamily="49" charset="-122"/>
            </a:endParaRPr>
          </a:p>
          <a:p>
            <a:endParaRPr lang="en-US" altLang="zh-CN" sz="1200" dirty="0">
              <a:solidFill>
                <a:schemeClr val="bg1"/>
              </a:solidFill>
            </a:endParaRPr>
          </a:p>
          <a:p>
            <a:endParaRPr lang="en-US" altLang="zh-CN" sz="1600" dirty="0">
              <a:solidFill>
                <a:schemeClr val="bg1"/>
              </a:solidFill>
            </a:endParaRPr>
          </a:p>
          <a:p>
            <a:endParaRPr lang="en-US" altLang="zh-CN" sz="1200" dirty="0">
              <a:solidFill>
                <a:schemeClr val="bg1"/>
              </a:solidFill>
            </a:endParaRPr>
          </a:p>
          <a:p>
            <a:endParaRPr lang="zh-CN" altLang="en-US" sz="1200" dirty="0">
              <a:solidFill>
                <a:schemeClr val="bg1"/>
              </a:solidFill>
            </a:endParaRPr>
          </a:p>
        </p:txBody>
      </p:sp>
      <p:pic>
        <p:nvPicPr>
          <p:cNvPr id="4" name="图片 3" descr="小孩们在踢球&#10;&#10;中度可信度描述已自动生成">
            <a:extLst>
              <a:ext uri="{FF2B5EF4-FFF2-40B4-BE49-F238E27FC236}">
                <a16:creationId xmlns:a16="http://schemas.microsoft.com/office/drawing/2014/main" id="{E8A5B9B1-22ED-C5CD-1A66-C56031BDA88C}"/>
              </a:ext>
            </a:extLst>
          </p:cNvPr>
          <p:cNvPicPr>
            <a:picLocks noChangeAspect="1"/>
          </p:cNvPicPr>
          <p:nvPr/>
        </p:nvPicPr>
        <p:blipFill>
          <a:blip r:embed="rId2"/>
          <a:stretch>
            <a:fillRect/>
          </a:stretch>
        </p:blipFill>
        <p:spPr>
          <a:xfrm>
            <a:off x="4202813" y="2340076"/>
            <a:ext cx="4194481" cy="2882081"/>
          </a:xfrm>
          <a:prstGeom prst="rect">
            <a:avLst/>
          </a:prstGeom>
          <a:effectLst>
            <a:softEdge rad="577341"/>
          </a:effectLst>
        </p:spPr>
      </p:pic>
    </p:spTree>
    <p:extLst>
      <p:ext uri="{BB962C8B-B14F-4D97-AF65-F5344CB8AC3E}">
        <p14:creationId xmlns:p14="http://schemas.microsoft.com/office/powerpoint/2010/main" val="1801300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C6D4E4B-7174-985B-F255-0893F2D3D5F5}"/>
              </a:ext>
            </a:extLst>
          </p:cNvPr>
          <p:cNvSpPr txBox="1"/>
          <p:nvPr/>
        </p:nvSpPr>
        <p:spPr>
          <a:xfrm>
            <a:off x="211393" y="464543"/>
            <a:ext cx="3239730" cy="4339650"/>
          </a:xfrm>
          <a:prstGeom prst="rect">
            <a:avLst/>
          </a:prstGeom>
          <a:noFill/>
        </p:spPr>
        <p:txBody>
          <a:bodyPr wrap="square">
            <a:spAutoFit/>
          </a:bodyPr>
          <a:lstStyle/>
          <a:p>
            <a:r>
              <a:rPr lang="zh-CN" altLang="en-US" sz="2400" b="1" dirty="0">
                <a:solidFill>
                  <a:schemeClr val="bg1"/>
                </a:solidFill>
                <a:latin typeface="SimSong" panose="02020300000000000000" pitchFamily="18" charset="-122"/>
                <a:ea typeface="SimSong" panose="02020300000000000000" pitchFamily="18" charset="-122"/>
              </a:rPr>
              <a:t>（</a:t>
            </a:r>
            <a:r>
              <a:rPr lang="en-US" altLang="zh-CN" sz="2400" b="1" dirty="0">
                <a:solidFill>
                  <a:schemeClr val="bg1"/>
                </a:solidFill>
                <a:latin typeface="SimSong" panose="02020300000000000000" pitchFamily="18" charset="-122"/>
                <a:ea typeface="SimSong" panose="02020300000000000000" pitchFamily="18" charset="-122"/>
              </a:rPr>
              <a:t>4</a:t>
            </a:r>
            <a:r>
              <a:rPr lang="zh-CN" altLang="en-US" sz="2400" b="1" dirty="0">
                <a:solidFill>
                  <a:schemeClr val="bg1"/>
                </a:solidFill>
                <a:latin typeface="SimSong" panose="02020300000000000000" pitchFamily="18" charset="-122"/>
                <a:ea typeface="SimSong" panose="02020300000000000000" pitchFamily="18" charset="-122"/>
              </a:rPr>
              <a:t>）参赛规则：</a:t>
            </a:r>
            <a:endParaRPr lang="en-US" altLang="zh-CN" sz="2400" b="1" dirty="0">
              <a:solidFill>
                <a:schemeClr val="bg1"/>
              </a:solidFill>
              <a:latin typeface="SimSong" panose="02020300000000000000" pitchFamily="18" charset="-122"/>
              <a:ea typeface="SimSong" panose="02020300000000000000" pitchFamily="18" charset="-122"/>
            </a:endParaRPr>
          </a:p>
          <a:p>
            <a:r>
              <a:rPr lang="zh-CN" altLang="en-US" sz="1800" dirty="0">
                <a:solidFill>
                  <a:schemeClr val="bg1"/>
                </a:solidFill>
                <a:latin typeface="KaiTi" panose="02010609060101010101" pitchFamily="49" charset="-122"/>
                <a:ea typeface="KaiTi" panose="02010609060101010101" pitchFamily="49" charset="-122"/>
              </a:rPr>
              <a:t>每场至少有</a:t>
            </a:r>
            <a:r>
              <a:rPr lang="en-US" altLang="zh-CN" sz="1800" dirty="0">
                <a:solidFill>
                  <a:schemeClr val="bg1"/>
                </a:solidFill>
                <a:latin typeface="KaiTi" panose="02010609060101010101" pitchFamily="49" charset="-122"/>
                <a:ea typeface="KaiTi" panose="02010609060101010101" pitchFamily="49" charset="-122"/>
              </a:rPr>
              <a:t>1</a:t>
            </a:r>
            <a:r>
              <a:rPr lang="zh-CN" altLang="en-US" sz="1800" dirty="0">
                <a:solidFill>
                  <a:schemeClr val="bg1"/>
                </a:solidFill>
                <a:latin typeface="KaiTi" panose="02010609060101010101" pitchFamily="49" charset="-122"/>
                <a:ea typeface="KaiTi" panose="02010609060101010101" pitchFamily="49" charset="-122"/>
              </a:rPr>
              <a:t>名</a:t>
            </a:r>
            <a:r>
              <a:rPr lang="en-US" altLang="zh-CN" sz="1800" dirty="0">
                <a:solidFill>
                  <a:schemeClr val="bg1"/>
                </a:solidFill>
                <a:latin typeface="KaiTi" panose="02010609060101010101" pitchFamily="49" charset="-122"/>
                <a:ea typeface="KaiTi" panose="02010609060101010101" pitchFamily="49" charset="-122"/>
              </a:rPr>
              <a:t>S</a:t>
            </a:r>
            <a:r>
              <a:rPr lang="zh-CN" altLang="en-US" sz="1800" dirty="0">
                <a:solidFill>
                  <a:schemeClr val="bg1"/>
                </a:solidFill>
                <a:latin typeface="KaiTi" panose="02010609060101010101" pitchFamily="49" charset="-122"/>
                <a:ea typeface="KaiTi" panose="02010609060101010101" pitchFamily="49" charset="-122"/>
              </a:rPr>
              <a:t>級选手，并且</a:t>
            </a:r>
            <a:r>
              <a:rPr lang="en-US" altLang="zh-CN" sz="1800" dirty="0">
                <a:solidFill>
                  <a:schemeClr val="bg1"/>
                </a:solidFill>
                <a:latin typeface="KaiTi" panose="02010609060101010101" pitchFamily="49" charset="-122"/>
                <a:ea typeface="KaiTi" panose="02010609060101010101" pitchFamily="49" charset="-122"/>
              </a:rPr>
              <a:t>S</a:t>
            </a:r>
            <a:r>
              <a:rPr lang="zh-CN" altLang="en-US" sz="1800" dirty="0">
                <a:solidFill>
                  <a:schemeClr val="bg1"/>
                </a:solidFill>
                <a:latin typeface="KaiTi" panose="02010609060101010101" pitchFamily="49" charset="-122"/>
                <a:ea typeface="KaiTi" panose="02010609060101010101" pitchFamily="49" charset="-122"/>
              </a:rPr>
              <a:t>级选手每年至少参加</a:t>
            </a:r>
            <a:r>
              <a:rPr lang="en-US" altLang="zh-CN" sz="1800" dirty="0">
                <a:solidFill>
                  <a:schemeClr val="bg1"/>
                </a:solidFill>
                <a:latin typeface="KaiTi" panose="02010609060101010101" pitchFamily="49" charset="-122"/>
                <a:ea typeface="KaiTi" panose="02010609060101010101" pitchFamily="49" charset="-122"/>
              </a:rPr>
              <a:t>8</a:t>
            </a:r>
            <a:r>
              <a:rPr lang="zh-CN" altLang="en-US" sz="1800" dirty="0">
                <a:solidFill>
                  <a:schemeClr val="bg1"/>
                </a:solidFill>
                <a:latin typeface="KaiTi" panose="02010609060101010101" pitchFamily="49" charset="-122"/>
                <a:ea typeface="KaiTi" panose="02010609060101010101" pitchFamily="49" charset="-122"/>
              </a:rPr>
              <a:t>场比賽以上。</a:t>
            </a:r>
            <a:endParaRPr lang="en-US" altLang="zh-CN" sz="1800" dirty="0">
              <a:solidFill>
                <a:schemeClr val="bg1"/>
              </a:solidFill>
              <a:latin typeface="KaiTi" panose="02010609060101010101" pitchFamily="49" charset="-122"/>
              <a:ea typeface="KaiTi" panose="02010609060101010101" pitchFamily="49" charset="-122"/>
            </a:endParaRPr>
          </a:p>
          <a:p>
            <a:r>
              <a:rPr lang="en-US" altLang="zh-CN" sz="1800" dirty="0">
                <a:solidFill>
                  <a:schemeClr val="bg1"/>
                </a:solidFill>
                <a:latin typeface="KaiTi" panose="02010609060101010101" pitchFamily="49" charset="-122"/>
                <a:ea typeface="KaiTi" panose="02010609060101010101" pitchFamily="49" charset="-122"/>
              </a:rPr>
              <a:t>•AAA</a:t>
            </a:r>
            <a:r>
              <a:rPr lang="zh-CN" altLang="en-US" sz="1800" dirty="0">
                <a:solidFill>
                  <a:schemeClr val="bg1"/>
                </a:solidFill>
                <a:latin typeface="KaiTi" panose="02010609060101010101" pitchFamily="49" charset="-122"/>
                <a:ea typeface="KaiTi" panose="02010609060101010101" pitchFamily="49" charset="-122"/>
              </a:rPr>
              <a:t>级以上的球员允许在包括決賽在内的所有比賽日参加比赛。</a:t>
            </a:r>
            <a:endParaRPr lang="en-US" altLang="zh-CN" sz="1800" dirty="0">
              <a:solidFill>
                <a:schemeClr val="bg1"/>
              </a:solidFill>
              <a:latin typeface="KaiTi" panose="02010609060101010101" pitchFamily="49" charset="-122"/>
              <a:ea typeface="KaiTi" panose="02010609060101010101" pitchFamily="49" charset="-122"/>
            </a:endParaRPr>
          </a:p>
          <a:p>
            <a:r>
              <a:rPr lang="en-US" altLang="zh-CN" sz="1800" dirty="0">
                <a:solidFill>
                  <a:schemeClr val="bg1"/>
                </a:solidFill>
                <a:latin typeface="KaiTi" panose="02010609060101010101" pitchFamily="49" charset="-122"/>
                <a:ea typeface="KaiTi" panose="02010609060101010101" pitchFamily="49" charset="-122"/>
              </a:rPr>
              <a:t>•</a:t>
            </a:r>
            <a:r>
              <a:rPr lang="zh-CN" altLang="en-US" sz="1800" dirty="0">
                <a:solidFill>
                  <a:schemeClr val="bg1"/>
                </a:solidFill>
                <a:latin typeface="KaiTi" panose="02010609060101010101" pitchFamily="49" charset="-122"/>
                <a:ea typeface="KaiTi" panose="02010609060101010101" pitchFamily="49" charset="-122"/>
              </a:rPr>
              <a:t>每场比赛至少有一名日本选手参加比赛。</a:t>
            </a:r>
            <a:endParaRPr lang="en-US" altLang="zh-CN" sz="1800" dirty="0">
              <a:solidFill>
                <a:schemeClr val="bg1"/>
              </a:solidFill>
              <a:latin typeface="KaiTi" panose="02010609060101010101" pitchFamily="49" charset="-122"/>
              <a:ea typeface="KaiTi" panose="02010609060101010101" pitchFamily="49" charset="-122"/>
            </a:endParaRPr>
          </a:p>
          <a:p>
            <a:r>
              <a:rPr lang="en-US" altLang="zh-CN" sz="1800" dirty="0">
                <a:solidFill>
                  <a:schemeClr val="bg1"/>
                </a:solidFill>
                <a:latin typeface="KaiTi" panose="02010609060101010101" pitchFamily="49" charset="-122"/>
                <a:ea typeface="KaiTi" panose="02010609060101010101" pitchFamily="49" charset="-122"/>
              </a:rPr>
              <a:t>•A</a:t>
            </a:r>
            <a:r>
              <a:rPr lang="zh-CN" altLang="en-US" sz="1800" dirty="0">
                <a:solidFill>
                  <a:schemeClr val="bg1"/>
                </a:solidFill>
                <a:latin typeface="KaiTi" panose="02010609060101010101" pitchFamily="49" charset="-122"/>
                <a:ea typeface="KaiTi" panose="02010609060101010101" pitchFamily="49" charset="-122"/>
              </a:rPr>
              <a:t>级球员仅在</a:t>
            </a:r>
            <a:r>
              <a:rPr lang="en-US" altLang="zh-CN" sz="1800" dirty="0">
                <a:solidFill>
                  <a:schemeClr val="bg1"/>
                </a:solidFill>
                <a:latin typeface="KaiTi" panose="02010609060101010101" pitchFamily="49" charset="-122"/>
                <a:ea typeface="KaiTi" panose="02010609060101010101" pitchFamily="49" charset="-122"/>
              </a:rPr>
              <a:t>2018-19</a:t>
            </a:r>
            <a:r>
              <a:rPr lang="zh-CN" altLang="en-US" sz="1800" dirty="0">
                <a:solidFill>
                  <a:schemeClr val="bg1"/>
                </a:solidFill>
                <a:latin typeface="KaiTi" panose="02010609060101010101" pitchFamily="49" charset="-122"/>
                <a:ea typeface="KaiTi" panose="02010609060101010101" pitchFamily="49" charset="-122"/>
              </a:rPr>
              <a:t>赛季时每场比赛最多可出场</a:t>
            </a:r>
            <a:r>
              <a:rPr lang="en-US" altLang="zh-CN" sz="1800" dirty="0">
                <a:solidFill>
                  <a:schemeClr val="bg1"/>
                </a:solidFill>
                <a:latin typeface="KaiTi" panose="02010609060101010101" pitchFamily="49" charset="-122"/>
                <a:ea typeface="KaiTi" panose="02010609060101010101" pitchFamily="49" charset="-122"/>
              </a:rPr>
              <a:t>2</a:t>
            </a:r>
            <a:r>
              <a:rPr lang="zh-CN" altLang="en-US" sz="1800" dirty="0">
                <a:solidFill>
                  <a:schemeClr val="bg1"/>
                </a:solidFill>
                <a:latin typeface="KaiTi" panose="02010609060101010101" pitchFamily="49" charset="-122"/>
                <a:ea typeface="KaiTi" panose="02010609060101010101" pitchFamily="49" charset="-122"/>
              </a:rPr>
              <a:t>人，</a:t>
            </a:r>
            <a:r>
              <a:rPr lang="en-US" altLang="zh-CN" sz="1800" dirty="0">
                <a:solidFill>
                  <a:schemeClr val="bg1"/>
                </a:solidFill>
                <a:latin typeface="KaiTi" panose="02010609060101010101" pitchFamily="49" charset="-122"/>
                <a:ea typeface="KaiTi" panose="02010609060101010101" pitchFamily="49" charset="-122"/>
              </a:rPr>
              <a:t>2019-20</a:t>
            </a:r>
            <a:r>
              <a:rPr lang="zh-CN" altLang="en-US" sz="1800" dirty="0">
                <a:solidFill>
                  <a:schemeClr val="bg1"/>
                </a:solidFill>
                <a:latin typeface="KaiTi" panose="02010609060101010101" pitchFamily="49" charset="-122"/>
                <a:ea typeface="KaiTi" panose="02010609060101010101" pitchFamily="49" charset="-122"/>
              </a:rPr>
              <a:t>赛季以后只能出场</a:t>
            </a:r>
            <a:r>
              <a:rPr lang="en-US" altLang="zh-CN" sz="1800" dirty="0">
                <a:solidFill>
                  <a:schemeClr val="bg1"/>
                </a:solidFill>
                <a:latin typeface="KaiTi" panose="02010609060101010101" pitchFamily="49" charset="-122"/>
                <a:ea typeface="KaiTi" panose="02010609060101010101" pitchFamily="49" charset="-122"/>
              </a:rPr>
              <a:t>1</a:t>
            </a:r>
            <a:r>
              <a:rPr lang="zh-CN" altLang="en-US" sz="1800" dirty="0">
                <a:solidFill>
                  <a:schemeClr val="bg1"/>
                </a:solidFill>
                <a:latin typeface="KaiTi" panose="02010609060101010101" pitchFamily="49" charset="-122"/>
                <a:ea typeface="KaiTi" panose="02010609060101010101" pitchFamily="49" charset="-122"/>
              </a:rPr>
              <a:t>人。</a:t>
            </a:r>
            <a:endParaRPr lang="en-US" altLang="zh-CN" sz="1800" dirty="0">
              <a:solidFill>
                <a:schemeClr val="bg1"/>
              </a:solidFill>
              <a:latin typeface="KaiTi" panose="02010609060101010101" pitchFamily="49" charset="-122"/>
              <a:ea typeface="KaiTi" panose="02010609060101010101" pitchFamily="49" charset="-122"/>
            </a:endParaRPr>
          </a:p>
          <a:p>
            <a:r>
              <a:rPr lang="en-US" altLang="zh-CN" sz="1800" dirty="0">
                <a:solidFill>
                  <a:schemeClr val="bg1"/>
                </a:solidFill>
                <a:latin typeface="KaiTi" panose="02010609060101010101" pitchFamily="49" charset="-122"/>
                <a:ea typeface="KaiTi" panose="02010609060101010101" pitchFamily="49" charset="-122"/>
              </a:rPr>
              <a:t>•</a:t>
            </a:r>
            <a:r>
              <a:rPr lang="zh-CN" altLang="en-US" sz="1800" dirty="0">
                <a:solidFill>
                  <a:schemeClr val="bg1"/>
                </a:solidFill>
                <a:latin typeface="KaiTi" panose="02010609060101010101" pitchFamily="49" charset="-122"/>
                <a:ea typeface="KaiTi" panose="02010609060101010101" pitchFamily="49" charset="-122"/>
              </a:rPr>
              <a:t>以最近</a:t>
            </a:r>
            <a:r>
              <a:rPr lang="en-US" altLang="zh-CN" sz="1800" dirty="0">
                <a:solidFill>
                  <a:schemeClr val="bg1"/>
                </a:solidFill>
                <a:latin typeface="KaiTi" panose="02010609060101010101" pitchFamily="49" charset="-122"/>
                <a:ea typeface="KaiTi" panose="02010609060101010101" pitchFamily="49" charset="-122"/>
              </a:rPr>
              <a:t>2</a:t>
            </a:r>
            <a:r>
              <a:rPr lang="zh-CN" altLang="en-US" sz="1800" dirty="0">
                <a:solidFill>
                  <a:schemeClr val="bg1"/>
                </a:solidFill>
                <a:latin typeface="KaiTi" panose="02010609060101010101" pitchFamily="49" charset="-122"/>
                <a:ea typeface="KaiTi" panose="02010609060101010101" pitchFamily="49" charset="-122"/>
              </a:rPr>
              <a:t>年的成绩为基准（对于世界锦标赛和夏季奥运会而言，最近</a:t>
            </a:r>
            <a:r>
              <a:rPr lang="en-US" altLang="zh-CN" sz="1800" dirty="0">
                <a:solidFill>
                  <a:schemeClr val="bg1"/>
                </a:solidFill>
                <a:latin typeface="KaiTi" panose="02010609060101010101" pitchFamily="49" charset="-122"/>
                <a:ea typeface="KaiTi" panose="02010609060101010101" pitchFamily="49" charset="-122"/>
              </a:rPr>
              <a:t>4</a:t>
            </a:r>
            <a:r>
              <a:rPr lang="zh-CN" altLang="en-US" sz="1800" dirty="0">
                <a:solidFill>
                  <a:schemeClr val="bg1"/>
                </a:solidFill>
                <a:latin typeface="KaiTi" panose="02010609060101010101" pitchFamily="49" charset="-122"/>
                <a:ea typeface="KaiTi" panose="02010609060101010101" pitchFamily="49" charset="-122"/>
              </a:rPr>
              <a:t>年）。</a:t>
            </a:r>
            <a:endParaRPr lang="en-US" altLang="zh-CN" sz="1800" dirty="0">
              <a:solidFill>
                <a:schemeClr val="bg1"/>
              </a:solidFill>
              <a:latin typeface="KaiTi" panose="02010609060101010101" pitchFamily="49" charset="-122"/>
              <a:ea typeface="KaiTi" panose="02010609060101010101" pitchFamily="49" charset="-122"/>
            </a:endParaRPr>
          </a:p>
        </p:txBody>
      </p:sp>
      <p:pic>
        <p:nvPicPr>
          <p:cNvPr id="6" name="图片 5" descr="一群穿着制服的人&#10;&#10;中度可信度描述已自动生成">
            <a:extLst>
              <a:ext uri="{FF2B5EF4-FFF2-40B4-BE49-F238E27FC236}">
                <a16:creationId xmlns:a16="http://schemas.microsoft.com/office/drawing/2014/main" id="{4406FCF4-95D8-0E7F-769A-11A4CBB1673A}"/>
              </a:ext>
            </a:extLst>
          </p:cNvPr>
          <p:cNvPicPr>
            <a:picLocks noChangeAspect="1"/>
          </p:cNvPicPr>
          <p:nvPr/>
        </p:nvPicPr>
        <p:blipFill>
          <a:blip r:embed="rId2"/>
          <a:stretch>
            <a:fillRect/>
          </a:stretch>
        </p:blipFill>
        <p:spPr>
          <a:xfrm>
            <a:off x="3451123" y="62618"/>
            <a:ext cx="5850193" cy="5143500"/>
          </a:xfrm>
          <a:prstGeom prst="rect">
            <a:avLst/>
          </a:prstGeom>
          <a:effectLst>
            <a:softEdge rad="301807"/>
          </a:effectLst>
        </p:spPr>
      </p:pic>
    </p:spTree>
    <p:extLst>
      <p:ext uri="{BB962C8B-B14F-4D97-AF65-F5344CB8AC3E}">
        <p14:creationId xmlns:p14="http://schemas.microsoft.com/office/powerpoint/2010/main" val="377134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{738CA5E6-26AF-144C-ACD0-E66F94EA7997}tf10001076</Template>
  <TotalTime>9359</TotalTime>
  <Words>2289</Words>
  <Application>Microsoft Macintosh PowerPoint</Application>
  <PresentationFormat>全屏显示(16:9)</PresentationFormat>
  <Paragraphs>157</Paragraphs>
  <Slides>34</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34</vt:i4>
      </vt:variant>
    </vt:vector>
  </HeadingPairs>
  <TitlesOfParts>
    <vt:vector size="44" baseType="lpstr">
      <vt:lpstr>STKaiti</vt:lpstr>
      <vt:lpstr>KaiTi</vt:lpstr>
      <vt:lpstr>SimSun</vt:lpstr>
      <vt:lpstr>Noto Sans SC</vt:lpstr>
      <vt:lpstr>SimSong</vt:lpstr>
      <vt:lpstr>Arial</vt:lpstr>
      <vt:lpstr>Avenir Next LT Pro</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日本乒乓球T联赛</dc:title>
  <dc:subject>SUBTITLE HERE</dc:subject>
  <dc:creator>MindShow.fun</dc:creator>
  <cp:lastModifiedBy>Tianwei Feng</cp:lastModifiedBy>
  <cp:revision>39</cp:revision>
  <dcterms:created xsi:type="dcterms:W3CDTF">2023-04-26T05:21:35Z</dcterms:created>
  <dcterms:modified xsi:type="dcterms:W3CDTF">2023-05-30T15:07:09Z</dcterms:modified>
</cp:coreProperties>
</file>